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56" r:id="rId2"/>
    <p:sldId id="288" r:id="rId3"/>
    <p:sldId id="273" r:id="rId4"/>
    <p:sldId id="281" r:id="rId5"/>
    <p:sldId id="274" r:id="rId6"/>
    <p:sldId id="292" r:id="rId7"/>
    <p:sldId id="289" r:id="rId8"/>
    <p:sldId id="279" r:id="rId9"/>
    <p:sldId id="284" r:id="rId10"/>
    <p:sldId id="258" r:id="rId11"/>
    <p:sldId id="260" r:id="rId12"/>
    <p:sldId id="295" r:id="rId13"/>
    <p:sldId id="272" r:id="rId14"/>
    <p:sldId id="301" r:id="rId15"/>
    <p:sldId id="263" r:id="rId16"/>
    <p:sldId id="296" r:id="rId17"/>
    <p:sldId id="298" r:id="rId18"/>
    <p:sldId id="297" r:id="rId19"/>
    <p:sldId id="299" r:id="rId20"/>
    <p:sldId id="293" r:id="rId21"/>
    <p:sldId id="294" r:id="rId22"/>
    <p:sldId id="264" r:id="rId23"/>
    <p:sldId id="300" r:id="rId24"/>
    <p:sldId id="268" r:id="rId25"/>
    <p:sldId id="303" r:id="rId26"/>
    <p:sldId id="269" r:id="rId27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21" autoAdjust="0"/>
    <p:restoredTop sz="94660"/>
  </p:normalViewPr>
  <p:slideViewPr>
    <p:cSldViewPr snapToGrid="0">
      <p:cViewPr varScale="1">
        <p:scale>
          <a:sx n="70" d="100"/>
          <a:sy n="70" d="100"/>
        </p:scale>
        <p:origin x="50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A56580-5BFC-48F6-957D-8E1393525F65}" type="doc">
      <dgm:prSet loTypeId="urn:microsoft.com/office/officeart/2005/8/layout/cycle6" loCatId="cycle" qsTypeId="urn:microsoft.com/office/officeart/2005/8/quickstyle/3d2" qsCatId="3D" csTypeId="urn:microsoft.com/office/officeart/2005/8/colors/accent1_5" csCatId="accent1" phldr="1"/>
      <dgm:spPr/>
      <dgm:t>
        <a:bodyPr/>
        <a:lstStyle/>
        <a:p>
          <a:endParaRPr lang="pt-BR"/>
        </a:p>
      </dgm:t>
    </dgm:pt>
    <dgm:pt modelId="{B8452CDA-28DC-4BE2-9B8B-80674183BF4F}">
      <dgm:prSet phldrT="[Texto]" custT="1"/>
      <dgm:spPr/>
      <dgm:t>
        <a:bodyPr/>
        <a:lstStyle/>
        <a:p>
          <a:r>
            <a:rPr lang="pt-BR" sz="1200" b="1" dirty="0"/>
            <a:t>Gestão legal, administrativa e orçamentária</a:t>
          </a:r>
        </a:p>
      </dgm:t>
    </dgm:pt>
    <dgm:pt modelId="{6CD635A4-3AC8-49AC-843E-19BE3EAA4376}" type="parTrans" cxnId="{30C2E863-8044-4EEB-B98F-FB4630B96B76}">
      <dgm:prSet/>
      <dgm:spPr/>
      <dgm:t>
        <a:bodyPr/>
        <a:lstStyle/>
        <a:p>
          <a:endParaRPr lang="pt-BR"/>
        </a:p>
      </dgm:t>
    </dgm:pt>
    <dgm:pt modelId="{4C0D707C-6FBF-47B4-AAEC-AB421B27449A}" type="sibTrans" cxnId="{30C2E863-8044-4EEB-B98F-FB4630B96B76}">
      <dgm:prSet/>
      <dgm:spPr/>
      <dgm:t>
        <a:bodyPr/>
        <a:lstStyle/>
        <a:p>
          <a:endParaRPr lang="pt-BR"/>
        </a:p>
      </dgm:t>
    </dgm:pt>
    <dgm:pt modelId="{E21E0E34-E182-43E8-9FEE-6DCC08138A10}">
      <dgm:prSet phldrT="[Texto]" custT="1"/>
      <dgm:spPr/>
      <dgm:t>
        <a:bodyPr/>
        <a:lstStyle/>
        <a:p>
          <a:r>
            <a:rPr lang="pt-BR" sz="1200" b="1" dirty="0"/>
            <a:t>Articulação e intersetorialidade</a:t>
          </a:r>
        </a:p>
      </dgm:t>
    </dgm:pt>
    <dgm:pt modelId="{28886B5E-7674-4DC6-9EA3-371C6F9DB04E}" type="parTrans" cxnId="{A0A2F86A-D2F0-4282-A776-D6C23E738356}">
      <dgm:prSet/>
      <dgm:spPr/>
      <dgm:t>
        <a:bodyPr/>
        <a:lstStyle/>
        <a:p>
          <a:endParaRPr lang="pt-BR"/>
        </a:p>
      </dgm:t>
    </dgm:pt>
    <dgm:pt modelId="{1DD64AEE-9A9D-4F56-B032-BC49F617B143}" type="sibTrans" cxnId="{A0A2F86A-D2F0-4282-A776-D6C23E738356}">
      <dgm:prSet/>
      <dgm:spPr/>
      <dgm:t>
        <a:bodyPr/>
        <a:lstStyle/>
        <a:p>
          <a:endParaRPr lang="pt-BR"/>
        </a:p>
      </dgm:t>
    </dgm:pt>
    <dgm:pt modelId="{5DDC0D42-15FB-4C58-870E-C0733DDF2B86}">
      <dgm:prSet phldrT="[Texto]" custT="1"/>
      <dgm:spPr>
        <a:solidFill>
          <a:srgbClr val="92D050"/>
        </a:solidFill>
      </dgm:spPr>
      <dgm:t>
        <a:bodyPr/>
        <a:lstStyle/>
        <a:p>
          <a:r>
            <a:rPr lang="pt-BR" sz="1200" b="1" dirty="0">
              <a:solidFill>
                <a:srgbClr val="002060"/>
              </a:solidFill>
            </a:rPr>
            <a:t>Acolhimento temporário</a:t>
          </a:r>
        </a:p>
      </dgm:t>
    </dgm:pt>
    <dgm:pt modelId="{1893D173-C614-4CA9-8D83-D1B4F92BCE5D}" type="parTrans" cxnId="{63C590E4-6946-4E79-8576-71D6A47F8503}">
      <dgm:prSet/>
      <dgm:spPr/>
      <dgm:t>
        <a:bodyPr/>
        <a:lstStyle/>
        <a:p>
          <a:endParaRPr lang="pt-BR"/>
        </a:p>
      </dgm:t>
    </dgm:pt>
    <dgm:pt modelId="{DE51156C-97FB-4E56-AD2D-1F774657E47B}" type="sibTrans" cxnId="{63C590E4-6946-4E79-8576-71D6A47F8503}">
      <dgm:prSet/>
      <dgm:spPr/>
      <dgm:t>
        <a:bodyPr/>
        <a:lstStyle/>
        <a:p>
          <a:endParaRPr lang="pt-BR"/>
        </a:p>
      </dgm:t>
    </dgm:pt>
    <dgm:pt modelId="{EC64CC1A-604E-4AF5-B186-8AF17A136E3A}">
      <dgm:prSet phldrT="[Texto]" custT="1"/>
      <dgm:spPr>
        <a:solidFill>
          <a:srgbClr val="92D050"/>
        </a:solidFill>
      </dgm:spPr>
      <dgm:t>
        <a:bodyPr/>
        <a:lstStyle/>
        <a:p>
          <a:r>
            <a:rPr lang="pt-BR" sz="1200" b="1" dirty="0">
              <a:solidFill>
                <a:srgbClr val="002060"/>
              </a:solidFill>
            </a:rPr>
            <a:t>Trabalho social com famílias e indivíduos</a:t>
          </a:r>
        </a:p>
      </dgm:t>
    </dgm:pt>
    <dgm:pt modelId="{E9288672-EFB1-4EDF-A86B-1A31F35D0F74}" type="parTrans" cxnId="{E1BB43C8-3FFE-4B2B-BD06-C777A7B313C3}">
      <dgm:prSet/>
      <dgm:spPr/>
      <dgm:t>
        <a:bodyPr/>
        <a:lstStyle/>
        <a:p>
          <a:endParaRPr lang="pt-BR"/>
        </a:p>
      </dgm:t>
    </dgm:pt>
    <dgm:pt modelId="{140F5A7F-0F47-479F-BB07-16F889101C61}" type="sibTrans" cxnId="{E1BB43C8-3FFE-4B2B-BD06-C777A7B313C3}">
      <dgm:prSet/>
      <dgm:spPr/>
      <dgm:t>
        <a:bodyPr/>
        <a:lstStyle/>
        <a:p>
          <a:endParaRPr lang="pt-BR"/>
        </a:p>
      </dgm:t>
    </dgm:pt>
    <dgm:pt modelId="{45FD7773-DA7A-40DC-975B-6E0110750C36}">
      <dgm:prSet custT="1"/>
      <dgm:spPr>
        <a:solidFill>
          <a:srgbClr val="92D050"/>
        </a:solidFill>
      </dgm:spPr>
      <dgm:t>
        <a:bodyPr/>
        <a:lstStyle/>
        <a:p>
          <a:r>
            <a:rPr lang="pt-BR" sz="1200" b="1" dirty="0">
              <a:solidFill>
                <a:srgbClr val="002060"/>
              </a:solidFill>
            </a:rPr>
            <a:t>Benefícios socioassistenciais e transferência de renda</a:t>
          </a:r>
        </a:p>
      </dgm:t>
    </dgm:pt>
    <dgm:pt modelId="{F1D9BB76-BF74-4031-9202-F96A253CF552}" type="parTrans" cxnId="{88280053-BCF6-4446-AC67-44F53B534F01}">
      <dgm:prSet/>
      <dgm:spPr/>
      <dgm:t>
        <a:bodyPr/>
        <a:lstStyle/>
        <a:p>
          <a:endParaRPr lang="pt-BR"/>
        </a:p>
      </dgm:t>
    </dgm:pt>
    <dgm:pt modelId="{B73ACF2D-5183-47AE-81F9-B2481B4352E1}" type="sibTrans" cxnId="{88280053-BCF6-4446-AC67-44F53B534F01}">
      <dgm:prSet/>
      <dgm:spPr/>
      <dgm:t>
        <a:bodyPr/>
        <a:lstStyle/>
        <a:p>
          <a:endParaRPr lang="pt-BR"/>
        </a:p>
      </dgm:t>
    </dgm:pt>
    <dgm:pt modelId="{0C102A36-F967-49DE-BC20-A72FAE3FB3FD}">
      <dgm:prSet phldrT="[Texto]" custT="1"/>
      <dgm:spPr/>
      <dgm:t>
        <a:bodyPr/>
        <a:lstStyle/>
        <a:p>
          <a:r>
            <a:rPr lang="pt-BR" sz="1200" b="1" dirty="0"/>
            <a:t>Vigilância Socioassistencial</a:t>
          </a:r>
        </a:p>
      </dgm:t>
    </dgm:pt>
    <dgm:pt modelId="{DA392AF8-957B-435B-BC44-03D609028317}" type="sibTrans" cxnId="{AAA09691-0EA6-45BB-BB14-D614D03F0311}">
      <dgm:prSet/>
      <dgm:spPr/>
      <dgm:t>
        <a:bodyPr/>
        <a:lstStyle/>
        <a:p>
          <a:endParaRPr lang="pt-BR"/>
        </a:p>
      </dgm:t>
    </dgm:pt>
    <dgm:pt modelId="{CAE04882-06E5-45F9-A81C-9DD1E985D7E0}" type="parTrans" cxnId="{AAA09691-0EA6-45BB-BB14-D614D03F0311}">
      <dgm:prSet/>
      <dgm:spPr/>
      <dgm:t>
        <a:bodyPr/>
        <a:lstStyle/>
        <a:p>
          <a:endParaRPr lang="pt-BR"/>
        </a:p>
      </dgm:t>
    </dgm:pt>
    <dgm:pt modelId="{AA477ABB-6FBF-44BB-A02C-DE6B803AFFA2}" type="pres">
      <dgm:prSet presAssocID="{98A56580-5BFC-48F6-957D-8E1393525F6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1791C49B-3B15-4575-8470-5A18DF84DD3A}" type="pres">
      <dgm:prSet presAssocID="{B8452CDA-28DC-4BE2-9B8B-80674183BF4F}" presName="node" presStyleLbl="node1" presStyleIdx="0" presStyleCnt="6" custScaleX="125176" custScaleY="118774" custRadScaleRad="106641" custRadScaleInc="15366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2A4D7E2-749F-4088-A437-B879D0C808BD}" type="pres">
      <dgm:prSet presAssocID="{B8452CDA-28DC-4BE2-9B8B-80674183BF4F}" presName="spNode" presStyleCnt="0"/>
      <dgm:spPr/>
    </dgm:pt>
    <dgm:pt modelId="{86E9DAEC-5DA8-43A8-93EE-2D1A73327DD7}" type="pres">
      <dgm:prSet presAssocID="{4C0D707C-6FBF-47B4-AAEC-AB421B27449A}" presName="sibTrans" presStyleLbl="sibTrans1D1" presStyleIdx="0" presStyleCnt="6"/>
      <dgm:spPr/>
      <dgm:t>
        <a:bodyPr/>
        <a:lstStyle/>
        <a:p>
          <a:endParaRPr lang="pt-BR"/>
        </a:p>
      </dgm:t>
    </dgm:pt>
    <dgm:pt modelId="{EC3834FA-9098-4977-8976-FB24372168FB}" type="pres">
      <dgm:prSet presAssocID="{0C102A36-F967-49DE-BC20-A72FAE3FB3FD}" presName="node" presStyleLbl="node1" presStyleIdx="1" presStyleCnt="6" custScaleX="126610" custScaleY="116776" custRadScaleRad="100869" custRadScaleInc="7576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D1B3793-0337-47DA-A95F-871FF140FAD4}" type="pres">
      <dgm:prSet presAssocID="{0C102A36-F967-49DE-BC20-A72FAE3FB3FD}" presName="spNode" presStyleCnt="0"/>
      <dgm:spPr/>
    </dgm:pt>
    <dgm:pt modelId="{0090517C-BDF9-433B-88F9-8FA052512314}" type="pres">
      <dgm:prSet presAssocID="{DA392AF8-957B-435B-BC44-03D609028317}" presName="sibTrans" presStyleLbl="sibTrans1D1" presStyleIdx="1" presStyleCnt="6"/>
      <dgm:spPr/>
      <dgm:t>
        <a:bodyPr/>
        <a:lstStyle/>
        <a:p>
          <a:endParaRPr lang="pt-BR"/>
        </a:p>
      </dgm:t>
    </dgm:pt>
    <dgm:pt modelId="{D51BD41D-790A-403C-A886-E7185B7C9D59}" type="pres">
      <dgm:prSet presAssocID="{E21E0E34-E182-43E8-9FEE-6DCC08138A10}" presName="node" presStyleLbl="node1" presStyleIdx="2" presStyleCnt="6" custScaleX="134296" custScaleY="11466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B88F735-127C-4790-9A1E-8482B4CE3653}" type="pres">
      <dgm:prSet presAssocID="{E21E0E34-E182-43E8-9FEE-6DCC08138A10}" presName="spNode" presStyleCnt="0"/>
      <dgm:spPr/>
    </dgm:pt>
    <dgm:pt modelId="{4669120F-CE18-4885-BDB9-8F85D80F131B}" type="pres">
      <dgm:prSet presAssocID="{1DD64AEE-9A9D-4F56-B032-BC49F617B143}" presName="sibTrans" presStyleLbl="sibTrans1D1" presStyleIdx="2" presStyleCnt="6"/>
      <dgm:spPr/>
      <dgm:t>
        <a:bodyPr/>
        <a:lstStyle/>
        <a:p>
          <a:endParaRPr lang="pt-BR"/>
        </a:p>
      </dgm:t>
    </dgm:pt>
    <dgm:pt modelId="{8C6D7166-2A0D-4E84-B46A-3134961BF947}" type="pres">
      <dgm:prSet presAssocID="{5DDC0D42-15FB-4C58-870E-C0733DDF2B86}" presName="node" presStyleLbl="node1" presStyleIdx="3" presStyleCnt="6" custScaleX="126886" custScaleY="119244" custRadScaleRad="111950" custRadScaleInc="29928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83FA91B-CF55-41F6-8E6B-2866C96B9E0E}" type="pres">
      <dgm:prSet presAssocID="{5DDC0D42-15FB-4C58-870E-C0733DDF2B86}" presName="spNode" presStyleCnt="0"/>
      <dgm:spPr/>
    </dgm:pt>
    <dgm:pt modelId="{0830F1B1-7195-4D1B-B3E0-6AA0BB73251F}" type="pres">
      <dgm:prSet presAssocID="{DE51156C-97FB-4E56-AD2D-1F774657E47B}" presName="sibTrans" presStyleLbl="sibTrans1D1" presStyleIdx="3" presStyleCnt="6"/>
      <dgm:spPr/>
      <dgm:t>
        <a:bodyPr/>
        <a:lstStyle/>
        <a:p>
          <a:endParaRPr lang="pt-BR"/>
        </a:p>
      </dgm:t>
    </dgm:pt>
    <dgm:pt modelId="{F6F31A66-B1C9-4585-855C-4919FCA18B78}" type="pres">
      <dgm:prSet presAssocID="{45FD7773-DA7A-40DC-975B-6E0110750C36}" presName="node" presStyleLbl="node1" presStyleIdx="4" presStyleCnt="6" custScaleX="119184" custScaleY="119418" custRadScaleRad="111868" custRadScaleInc="20670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98E7EB2-E772-4E0A-A32A-74296A414F99}" type="pres">
      <dgm:prSet presAssocID="{45FD7773-DA7A-40DC-975B-6E0110750C36}" presName="spNode" presStyleCnt="0"/>
      <dgm:spPr/>
    </dgm:pt>
    <dgm:pt modelId="{B9F9E15E-07EA-4961-B15B-F80FCA49DA6C}" type="pres">
      <dgm:prSet presAssocID="{B73ACF2D-5183-47AE-81F9-B2481B4352E1}" presName="sibTrans" presStyleLbl="sibTrans1D1" presStyleIdx="4" presStyleCnt="6"/>
      <dgm:spPr/>
      <dgm:t>
        <a:bodyPr/>
        <a:lstStyle/>
        <a:p>
          <a:endParaRPr lang="pt-BR"/>
        </a:p>
      </dgm:t>
    </dgm:pt>
    <dgm:pt modelId="{C5104074-D1E1-453D-93C9-5D6596278786}" type="pres">
      <dgm:prSet presAssocID="{EC64CC1A-604E-4AF5-B186-8AF17A136E3A}" presName="node" presStyleLbl="node1" presStyleIdx="5" presStyleCnt="6" custScaleX="115031" custScaleY="125881" custRadScaleRad="112492" custRadScaleInc="12010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6DF08CC-5E12-4CEA-9F16-9A41FAF73904}" type="pres">
      <dgm:prSet presAssocID="{EC64CC1A-604E-4AF5-B186-8AF17A136E3A}" presName="spNode" presStyleCnt="0"/>
      <dgm:spPr/>
    </dgm:pt>
    <dgm:pt modelId="{4000E13B-7927-460D-B570-558BD03F3DBA}" type="pres">
      <dgm:prSet presAssocID="{140F5A7F-0F47-479F-BB07-16F889101C61}" presName="sibTrans" presStyleLbl="sibTrans1D1" presStyleIdx="5" presStyleCnt="6"/>
      <dgm:spPr/>
      <dgm:t>
        <a:bodyPr/>
        <a:lstStyle/>
        <a:p>
          <a:endParaRPr lang="pt-BR"/>
        </a:p>
      </dgm:t>
    </dgm:pt>
  </dgm:ptLst>
  <dgm:cxnLst>
    <dgm:cxn modelId="{20A820FA-9A5E-40A3-82C0-869E7DA7E7DF}" type="presOf" srcId="{E21E0E34-E182-43E8-9FEE-6DCC08138A10}" destId="{D51BD41D-790A-403C-A886-E7185B7C9D59}" srcOrd="0" destOrd="0" presId="urn:microsoft.com/office/officeart/2005/8/layout/cycle6"/>
    <dgm:cxn modelId="{1AB38FFE-8BE6-40C6-8A9F-36BD88B67890}" type="presOf" srcId="{B73ACF2D-5183-47AE-81F9-B2481B4352E1}" destId="{B9F9E15E-07EA-4961-B15B-F80FCA49DA6C}" srcOrd="0" destOrd="0" presId="urn:microsoft.com/office/officeart/2005/8/layout/cycle6"/>
    <dgm:cxn modelId="{E1BB43C8-3FFE-4B2B-BD06-C777A7B313C3}" srcId="{98A56580-5BFC-48F6-957D-8E1393525F65}" destId="{EC64CC1A-604E-4AF5-B186-8AF17A136E3A}" srcOrd="5" destOrd="0" parTransId="{E9288672-EFB1-4EDF-A86B-1A31F35D0F74}" sibTransId="{140F5A7F-0F47-479F-BB07-16F889101C61}"/>
    <dgm:cxn modelId="{D195316B-368F-487D-9A06-9BECC71EE1FD}" type="presOf" srcId="{EC64CC1A-604E-4AF5-B186-8AF17A136E3A}" destId="{C5104074-D1E1-453D-93C9-5D6596278786}" srcOrd="0" destOrd="0" presId="urn:microsoft.com/office/officeart/2005/8/layout/cycle6"/>
    <dgm:cxn modelId="{A0A2F86A-D2F0-4282-A776-D6C23E738356}" srcId="{98A56580-5BFC-48F6-957D-8E1393525F65}" destId="{E21E0E34-E182-43E8-9FEE-6DCC08138A10}" srcOrd="2" destOrd="0" parTransId="{28886B5E-7674-4DC6-9EA3-371C6F9DB04E}" sibTransId="{1DD64AEE-9A9D-4F56-B032-BC49F617B143}"/>
    <dgm:cxn modelId="{6B54E659-7F67-4CA8-91CF-A7E763334219}" type="presOf" srcId="{5DDC0D42-15FB-4C58-870E-C0733DDF2B86}" destId="{8C6D7166-2A0D-4E84-B46A-3134961BF947}" srcOrd="0" destOrd="0" presId="urn:microsoft.com/office/officeart/2005/8/layout/cycle6"/>
    <dgm:cxn modelId="{88280053-BCF6-4446-AC67-44F53B534F01}" srcId="{98A56580-5BFC-48F6-957D-8E1393525F65}" destId="{45FD7773-DA7A-40DC-975B-6E0110750C36}" srcOrd="4" destOrd="0" parTransId="{F1D9BB76-BF74-4031-9202-F96A253CF552}" sibTransId="{B73ACF2D-5183-47AE-81F9-B2481B4352E1}"/>
    <dgm:cxn modelId="{F5210D40-D43A-4A6A-9D2E-1386862ED61B}" type="presOf" srcId="{4C0D707C-6FBF-47B4-AAEC-AB421B27449A}" destId="{86E9DAEC-5DA8-43A8-93EE-2D1A73327DD7}" srcOrd="0" destOrd="0" presId="urn:microsoft.com/office/officeart/2005/8/layout/cycle6"/>
    <dgm:cxn modelId="{9DF3254B-8C94-4A52-B859-600FDA1AC7C5}" type="presOf" srcId="{B8452CDA-28DC-4BE2-9B8B-80674183BF4F}" destId="{1791C49B-3B15-4575-8470-5A18DF84DD3A}" srcOrd="0" destOrd="0" presId="urn:microsoft.com/office/officeart/2005/8/layout/cycle6"/>
    <dgm:cxn modelId="{6073B62E-D070-4ADC-9C7C-73C175106C22}" type="presOf" srcId="{DA392AF8-957B-435B-BC44-03D609028317}" destId="{0090517C-BDF9-433B-88F9-8FA052512314}" srcOrd="0" destOrd="0" presId="urn:microsoft.com/office/officeart/2005/8/layout/cycle6"/>
    <dgm:cxn modelId="{A7039F9E-43D3-41D6-918F-C34825FA96E5}" type="presOf" srcId="{DE51156C-97FB-4E56-AD2D-1F774657E47B}" destId="{0830F1B1-7195-4D1B-B3E0-6AA0BB73251F}" srcOrd="0" destOrd="0" presId="urn:microsoft.com/office/officeart/2005/8/layout/cycle6"/>
    <dgm:cxn modelId="{5253DDE4-0377-4BD7-80B0-98B4DEA9309D}" type="presOf" srcId="{140F5A7F-0F47-479F-BB07-16F889101C61}" destId="{4000E13B-7927-460D-B570-558BD03F3DBA}" srcOrd="0" destOrd="0" presId="urn:microsoft.com/office/officeart/2005/8/layout/cycle6"/>
    <dgm:cxn modelId="{63C590E4-6946-4E79-8576-71D6A47F8503}" srcId="{98A56580-5BFC-48F6-957D-8E1393525F65}" destId="{5DDC0D42-15FB-4C58-870E-C0733DDF2B86}" srcOrd="3" destOrd="0" parTransId="{1893D173-C614-4CA9-8D83-D1B4F92BCE5D}" sibTransId="{DE51156C-97FB-4E56-AD2D-1F774657E47B}"/>
    <dgm:cxn modelId="{30C2E863-8044-4EEB-B98F-FB4630B96B76}" srcId="{98A56580-5BFC-48F6-957D-8E1393525F65}" destId="{B8452CDA-28DC-4BE2-9B8B-80674183BF4F}" srcOrd="0" destOrd="0" parTransId="{6CD635A4-3AC8-49AC-843E-19BE3EAA4376}" sibTransId="{4C0D707C-6FBF-47B4-AAEC-AB421B27449A}"/>
    <dgm:cxn modelId="{AAA09691-0EA6-45BB-BB14-D614D03F0311}" srcId="{98A56580-5BFC-48F6-957D-8E1393525F65}" destId="{0C102A36-F967-49DE-BC20-A72FAE3FB3FD}" srcOrd="1" destOrd="0" parTransId="{CAE04882-06E5-45F9-A81C-9DD1E985D7E0}" sibTransId="{DA392AF8-957B-435B-BC44-03D609028317}"/>
    <dgm:cxn modelId="{FF314D5D-CF70-45FE-87C2-7D231747E226}" type="presOf" srcId="{1DD64AEE-9A9D-4F56-B032-BC49F617B143}" destId="{4669120F-CE18-4885-BDB9-8F85D80F131B}" srcOrd="0" destOrd="0" presId="urn:microsoft.com/office/officeart/2005/8/layout/cycle6"/>
    <dgm:cxn modelId="{92C9CF2A-7CA0-4097-9242-59949B965B90}" type="presOf" srcId="{45FD7773-DA7A-40DC-975B-6E0110750C36}" destId="{F6F31A66-B1C9-4585-855C-4919FCA18B78}" srcOrd="0" destOrd="0" presId="urn:microsoft.com/office/officeart/2005/8/layout/cycle6"/>
    <dgm:cxn modelId="{111BED18-008B-449B-8045-9993DCA3B700}" type="presOf" srcId="{98A56580-5BFC-48F6-957D-8E1393525F65}" destId="{AA477ABB-6FBF-44BB-A02C-DE6B803AFFA2}" srcOrd="0" destOrd="0" presId="urn:microsoft.com/office/officeart/2005/8/layout/cycle6"/>
    <dgm:cxn modelId="{3F064C1B-8CE9-4E2B-89A3-39BB6A17BDD5}" type="presOf" srcId="{0C102A36-F967-49DE-BC20-A72FAE3FB3FD}" destId="{EC3834FA-9098-4977-8976-FB24372168FB}" srcOrd="0" destOrd="0" presId="urn:microsoft.com/office/officeart/2005/8/layout/cycle6"/>
    <dgm:cxn modelId="{CBC6B129-21F2-4076-AAF9-FFA2A4F66B23}" type="presParOf" srcId="{AA477ABB-6FBF-44BB-A02C-DE6B803AFFA2}" destId="{1791C49B-3B15-4575-8470-5A18DF84DD3A}" srcOrd="0" destOrd="0" presId="urn:microsoft.com/office/officeart/2005/8/layout/cycle6"/>
    <dgm:cxn modelId="{F7D65F61-0607-4533-9C68-060036354083}" type="presParOf" srcId="{AA477ABB-6FBF-44BB-A02C-DE6B803AFFA2}" destId="{E2A4D7E2-749F-4088-A437-B879D0C808BD}" srcOrd="1" destOrd="0" presId="urn:microsoft.com/office/officeart/2005/8/layout/cycle6"/>
    <dgm:cxn modelId="{1329B26F-5D1B-42B4-A777-116CF63EFD75}" type="presParOf" srcId="{AA477ABB-6FBF-44BB-A02C-DE6B803AFFA2}" destId="{86E9DAEC-5DA8-43A8-93EE-2D1A73327DD7}" srcOrd="2" destOrd="0" presId="urn:microsoft.com/office/officeart/2005/8/layout/cycle6"/>
    <dgm:cxn modelId="{2D9CB6CC-93A4-4590-82A2-89B54EB97F8E}" type="presParOf" srcId="{AA477ABB-6FBF-44BB-A02C-DE6B803AFFA2}" destId="{EC3834FA-9098-4977-8976-FB24372168FB}" srcOrd="3" destOrd="0" presId="urn:microsoft.com/office/officeart/2005/8/layout/cycle6"/>
    <dgm:cxn modelId="{DF56A7DC-7241-4437-A0DB-520B5C522672}" type="presParOf" srcId="{AA477ABB-6FBF-44BB-A02C-DE6B803AFFA2}" destId="{BD1B3793-0337-47DA-A95F-871FF140FAD4}" srcOrd="4" destOrd="0" presId="urn:microsoft.com/office/officeart/2005/8/layout/cycle6"/>
    <dgm:cxn modelId="{B78995E2-2BA0-44C4-9FAC-CF70E8A91333}" type="presParOf" srcId="{AA477ABB-6FBF-44BB-A02C-DE6B803AFFA2}" destId="{0090517C-BDF9-433B-88F9-8FA052512314}" srcOrd="5" destOrd="0" presId="urn:microsoft.com/office/officeart/2005/8/layout/cycle6"/>
    <dgm:cxn modelId="{6CD54342-FC78-4279-8D2C-2284F06E9C35}" type="presParOf" srcId="{AA477ABB-6FBF-44BB-A02C-DE6B803AFFA2}" destId="{D51BD41D-790A-403C-A886-E7185B7C9D59}" srcOrd="6" destOrd="0" presId="urn:microsoft.com/office/officeart/2005/8/layout/cycle6"/>
    <dgm:cxn modelId="{C1D26429-F025-43CE-A692-A2D821515480}" type="presParOf" srcId="{AA477ABB-6FBF-44BB-A02C-DE6B803AFFA2}" destId="{FB88F735-127C-4790-9A1E-8482B4CE3653}" srcOrd="7" destOrd="0" presId="urn:microsoft.com/office/officeart/2005/8/layout/cycle6"/>
    <dgm:cxn modelId="{AB64A66F-920E-49F2-8F07-983D62CDEE6B}" type="presParOf" srcId="{AA477ABB-6FBF-44BB-A02C-DE6B803AFFA2}" destId="{4669120F-CE18-4885-BDB9-8F85D80F131B}" srcOrd="8" destOrd="0" presId="urn:microsoft.com/office/officeart/2005/8/layout/cycle6"/>
    <dgm:cxn modelId="{C210608A-E0B5-4543-8290-35D7635A2DA5}" type="presParOf" srcId="{AA477ABB-6FBF-44BB-A02C-DE6B803AFFA2}" destId="{8C6D7166-2A0D-4E84-B46A-3134961BF947}" srcOrd="9" destOrd="0" presId="urn:microsoft.com/office/officeart/2005/8/layout/cycle6"/>
    <dgm:cxn modelId="{8D4C4EE3-FDD2-4632-A3DB-003A66066EFF}" type="presParOf" srcId="{AA477ABB-6FBF-44BB-A02C-DE6B803AFFA2}" destId="{F83FA91B-CF55-41F6-8E6B-2866C96B9E0E}" srcOrd="10" destOrd="0" presId="urn:microsoft.com/office/officeart/2005/8/layout/cycle6"/>
    <dgm:cxn modelId="{2E89A7E2-3A6A-472C-9CED-77EE1606EA1C}" type="presParOf" srcId="{AA477ABB-6FBF-44BB-A02C-DE6B803AFFA2}" destId="{0830F1B1-7195-4D1B-B3E0-6AA0BB73251F}" srcOrd="11" destOrd="0" presId="urn:microsoft.com/office/officeart/2005/8/layout/cycle6"/>
    <dgm:cxn modelId="{E3ACF323-C6F7-412E-ABA8-D2C6EDE440B2}" type="presParOf" srcId="{AA477ABB-6FBF-44BB-A02C-DE6B803AFFA2}" destId="{F6F31A66-B1C9-4585-855C-4919FCA18B78}" srcOrd="12" destOrd="0" presId="urn:microsoft.com/office/officeart/2005/8/layout/cycle6"/>
    <dgm:cxn modelId="{50986306-FAFC-4054-98BA-980797F28F91}" type="presParOf" srcId="{AA477ABB-6FBF-44BB-A02C-DE6B803AFFA2}" destId="{298E7EB2-E772-4E0A-A32A-74296A414F99}" srcOrd="13" destOrd="0" presId="urn:microsoft.com/office/officeart/2005/8/layout/cycle6"/>
    <dgm:cxn modelId="{35C17A40-5213-4B5A-963C-AA42E86664A2}" type="presParOf" srcId="{AA477ABB-6FBF-44BB-A02C-DE6B803AFFA2}" destId="{B9F9E15E-07EA-4961-B15B-F80FCA49DA6C}" srcOrd="14" destOrd="0" presId="urn:microsoft.com/office/officeart/2005/8/layout/cycle6"/>
    <dgm:cxn modelId="{7587363D-1ED4-44D4-978B-FC318F084463}" type="presParOf" srcId="{AA477ABB-6FBF-44BB-A02C-DE6B803AFFA2}" destId="{C5104074-D1E1-453D-93C9-5D6596278786}" srcOrd="15" destOrd="0" presId="urn:microsoft.com/office/officeart/2005/8/layout/cycle6"/>
    <dgm:cxn modelId="{466A5625-07F0-41B8-9F7E-37B159FCAAAC}" type="presParOf" srcId="{AA477ABB-6FBF-44BB-A02C-DE6B803AFFA2}" destId="{B6DF08CC-5E12-4CEA-9F16-9A41FAF73904}" srcOrd="16" destOrd="0" presId="urn:microsoft.com/office/officeart/2005/8/layout/cycle6"/>
    <dgm:cxn modelId="{F391642F-525F-4C8A-B283-C649164FFCCF}" type="presParOf" srcId="{AA477ABB-6FBF-44BB-A02C-DE6B803AFFA2}" destId="{4000E13B-7927-460D-B570-558BD03F3DBA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1D6985B-791F-4029-9C35-9FE75845844D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34427DA7-E762-4EEB-A2F0-D3F49862CD59}">
      <dgm:prSet phldrT="[Texto]" custT="1"/>
      <dgm:spPr/>
      <dgm:t>
        <a:bodyPr/>
        <a:lstStyle/>
        <a:p>
          <a:r>
            <a:rPr lang="pt-BR" sz="1600" dirty="0"/>
            <a:t>Plano de Ação: Serviço de Proteção em Situação de Calamidade Pública e Emergência</a:t>
          </a:r>
        </a:p>
      </dgm:t>
    </dgm:pt>
    <dgm:pt modelId="{7D29FD68-DAAA-4F18-9E11-A806ED02FD21}" type="parTrans" cxnId="{C5204E95-5E28-4CE3-95CA-24C4D9AC97CB}">
      <dgm:prSet/>
      <dgm:spPr/>
      <dgm:t>
        <a:bodyPr/>
        <a:lstStyle/>
        <a:p>
          <a:endParaRPr lang="pt-BR"/>
        </a:p>
      </dgm:t>
    </dgm:pt>
    <dgm:pt modelId="{58F1D728-9DF0-4DB3-BA2B-FEE8E7CE3B9D}" type="sibTrans" cxnId="{C5204E95-5E28-4CE3-95CA-24C4D9AC97CB}">
      <dgm:prSet/>
      <dgm:spPr/>
      <dgm:t>
        <a:bodyPr/>
        <a:lstStyle/>
        <a:p>
          <a:endParaRPr lang="pt-BR"/>
        </a:p>
      </dgm:t>
    </dgm:pt>
    <dgm:pt modelId="{62857ECB-90D8-41A6-A30B-93BDE30F4A62}">
      <dgm:prSet phldrT="[Texto]" custT="1"/>
      <dgm:spPr/>
      <dgm:t>
        <a:bodyPr/>
        <a:lstStyle/>
        <a:p>
          <a:r>
            <a:rPr lang="pt-BR" sz="1600" dirty="0"/>
            <a:t>Aprovação do CMAS</a:t>
          </a:r>
        </a:p>
      </dgm:t>
    </dgm:pt>
    <dgm:pt modelId="{7F3B2607-8E4E-4F6A-96C0-61EC37ED4CA9}" type="parTrans" cxnId="{383B7B56-E4D0-4C85-8EFF-88B32A06D9D9}">
      <dgm:prSet/>
      <dgm:spPr/>
      <dgm:t>
        <a:bodyPr/>
        <a:lstStyle/>
        <a:p>
          <a:endParaRPr lang="pt-BR"/>
        </a:p>
      </dgm:t>
    </dgm:pt>
    <dgm:pt modelId="{90BCFC92-4D74-49BE-848E-A938FCDF528D}" type="sibTrans" cxnId="{383B7B56-E4D0-4C85-8EFF-88B32A06D9D9}">
      <dgm:prSet/>
      <dgm:spPr/>
      <dgm:t>
        <a:bodyPr/>
        <a:lstStyle/>
        <a:p>
          <a:endParaRPr lang="pt-BR"/>
        </a:p>
      </dgm:t>
    </dgm:pt>
    <dgm:pt modelId="{D0BC5A49-2F2E-40BC-8FBD-F65D713420B3}">
      <dgm:prSet phldrT="[Texto]" custT="1"/>
      <dgm:spPr/>
      <dgm:t>
        <a:bodyPr/>
        <a:lstStyle/>
        <a:p>
          <a:r>
            <a:rPr lang="pt-BR" sz="1600" dirty="0"/>
            <a:t>Apresentação do Plano para os servidores da SEMAS,  rede socioassistencial e intersetorial</a:t>
          </a:r>
        </a:p>
      </dgm:t>
    </dgm:pt>
    <dgm:pt modelId="{29049DB5-5CFA-4728-95B9-1EC94406D110}" type="parTrans" cxnId="{90363277-39FA-4350-AF15-4AD17D2E5B65}">
      <dgm:prSet/>
      <dgm:spPr/>
      <dgm:t>
        <a:bodyPr/>
        <a:lstStyle/>
        <a:p>
          <a:endParaRPr lang="pt-BR"/>
        </a:p>
      </dgm:t>
    </dgm:pt>
    <dgm:pt modelId="{29641426-ECA2-4965-ACD1-2981E1B32232}" type="sibTrans" cxnId="{90363277-39FA-4350-AF15-4AD17D2E5B65}">
      <dgm:prSet/>
      <dgm:spPr/>
      <dgm:t>
        <a:bodyPr/>
        <a:lstStyle/>
        <a:p>
          <a:endParaRPr lang="pt-BR"/>
        </a:p>
      </dgm:t>
    </dgm:pt>
    <dgm:pt modelId="{0A2EBAA3-2E16-4086-AB0D-AA16E4F8E01E}">
      <dgm:prSet phldrT="[Texto]" custT="1"/>
      <dgm:spPr/>
      <dgm:t>
        <a:bodyPr/>
        <a:lstStyle/>
        <a:p>
          <a:r>
            <a:rPr lang="pt-BR" sz="1600" dirty="0"/>
            <a:t>Capacitação através de oficinas servidores da SEMAS</a:t>
          </a:r>
        </a:p>
      </dgm:t>
    </dgm:pt>
    <dgm:pt modelId="{F431559B-02BA-4485-A004-E08F14748FE4}" type="parTrans" cxnId="{95A033C0-1EF7-4F45-996F-ACF288BA79A6}">
      <dgm:prSet/>
      <dgm:spPr/>
      <dgm:t>
        <a:bodyPr/>
        <a:lstStyle/>
        <a:p>
          <a:endParaRPr lang="pt-BR"/>
        </a:p>
      </dgm:t>
    </dgm:pt>
    <dgm:pt modelId="{F1748B19-BCC0-4A3D-86F3-8C9FE648948B}" type="sibTrans" cxnId="{95A033C0-1EF7-4F45-996F-ACF288BA79A6}">
      <dgm:prSet/>
      <dgm:spPr/>
      <dgm:t>
        <a:bodyPr/>
        <a:lstStyle/>
        <a:p>
          <a:endParaRPr lang="pt-BR"/>
        </a:p>
      </dgm:t>
    </dgm:pt>
    <dgm:pt modelId="{3DB1DDBA-DE76-4670-9F81-77D1C17D2A4B}">
      <dgm:prSet phldrT="[Texto]" custT="1"/>
      <dgm:spPr/>
      <dgm:t>
        <a:bodyPr/>
        <a:lstStyle/>
        <a:p>
          <a:r>
            <a:rPr lang="pt-BR" sz="1600" dirty="0"/>
            <a:t>Cadastro dos servidores aptos</a:t>
          </a:r>
        </a:p>
      </dgm:t>
    </dgm:pt>
    <dgm:pt modelId="{D59001B0-AB51-4879-A7AD-7C3095EBEA00}" type="parTrans" cxnId="{60F59FE1-6F84-4BCD-B5A1-6031381D64A8}">
      <dgm:prSet/>
      <dgm:spPr/>
      <dgm:t>
        <a:bodyPr/>
        <a:lstStyle/>
        <a:p>
          <a:endParaRPr lang="pt-BR"/>
        </a:p>
      </dgm:t>
    </dgm:pt>
    <dgm:pt modelId="{1B4AEADB-E5F8-4E48-A072-6F985D18C5EC}" type="sibTrans" cxnId="{60F59FE1-6F84-4BCD-B5A1-6031381D64A8}">
      <dgm:prSet/>
      <dgm:spPr/>
      <dgm:t>
        <a:bodyPr/>
        <a:lstStyle/>
        <a:p>
          <a:endParaRPr lang="pt-BR"/>
        </a:p>
      </dgm:t>
    </dgm:pt>
    <dgm:pt modelId="{DD3AFCF1-F446-4C68-A32A-68F0E206AE97}">
      <dgm:prSet custT="1"/>
      <dgm:spPr/>
      <dgm:t>
        <a:bodyPr/>
        <a:lstStyle/>
        <a:p>
          <a:r>
            <a:rPr lang="pt-BR" sz="1600" dirty="0"/>
            <a:t>Situação de Calamidade Pública ou Emergência decretada</a:t>
          </a:r>
        </a:p>
      </dgm:t>
    </dgm:pt>
    <dgm:pt modelId="{C717C754-8B2D-44E5-B3A3-F5C96DBF6AAD}" type="parTrans" cxnId="{60F9DDCE-3EEA-4252-AC86-489B1995886F}">
      <dgm:prSet/>
      <dgm:spPr/>
      <dgm:t>
        <a:bodyPr/>
        <a:lstStyle/>
        <a:p>
          <a:endParaRPr lang="pt-BR"/>
        </a:p>
      </dgm:t>
    </dgm:pt>
    <dgm:pt modelId="{E9367A27-FFE7-4D6E-B9AB-27AF7B524AD8}" type="sibTrans" cxnId="{60F9DDCE-3EEA-4252-AC86-489B1995886F}">
      <dgm:prSet/>
      <dgm:spPr/>
      <dgm:t>
        <a:bodyPr/>
        <a:lstStyle/>
        <a:p>
          <a:endParaRPr lang="pt-BR"/>
        </a:p>
      </dgm:t>
    </dgm:pt>
    <dgm:pt modelId="{80203C52-2D48-46D5-A54C-DCE1003B3793}">
      <dgm:prSet custT="1"/>
      <dgm:spPr/>
      <dgm:t>
        <a:bodyPr/>
        <a:lstStyle/>
        <a:p>
          <a:r>
            <a:rPr lang="pt-BR" sz="1600" dirty="0"/>
            <a:t>Acionamento da Assistência Social pela Defesa Civil</a:t>
          </a:r>
        </a:p>
      </dgm:t>
    </dgm:pt>
    <dgm:pt modelId="{43DAB041-5B7A-4A55-936B-51307C1BFEEA}" type="parTrans" cxnId="{4E39B481-F7C8-44C2-87CE-636533603D51}">
      <dgm:prSet/>
      <dgm:spPr/>
      <dgm:t>
        <a:bodyPr/>
        <a:lstStyle/>
        <a:p>
          <a:endParaRPr lang="pt-BR"/>
        </a:p>
      </dgm:t>
    </dgm:pt>
    <dgm:pt modelId="{960E2AF2-FF12-410C-9BC2-16B723A55799}" type="sibTrans" cxnId="{4E39B481-F7C8-44C2-87CE-636533603D51}">
      <dgm:prSet/>
      <dgm:spPr/>
      <dgm:t>
        <a:bodyPr/>
        <a:lstStyle/>
        <a:p>
          <a:endParaRPr lang="pt-BR"/>
        </a:p>
      </dgm:t>
    </dgm:pt>
    <dgm:pt modelId="{80662871-8215-4763-8EA9-195E023ECF2C}">
      <dgm:prSet custT="1"/>
      <dgm:spPr/>
      <dgm:t>
        <a:bodyPr/>
        <a:lstStyle/>
        <a:p>
          <a:r>
            <a:rPr lang="pt-BR" sz="1600" dirty="0"/>
            <a:t>Convocação dos servidores aptos</a:t>
          </a:r>
        </a:p>
      </dgm:t>
    </dgm:pt>
    <dgm:pt modelId="{0E01C85C-E821-42B5-9150-601DCE2835FE}" type="parTrans" cxnId="{3785445E-E509-4416-9679-A4A5F6F8AF64}">
      <dgm:prSet/>
      <dgm:spPr/>
      <dgm:t>
        <a:bodyPr/>
        <a:lstStyle/>
        <a:p>
          <a:endParaRPr lang="pt-BR"/>
        </a:p>
      </dgm:t>
    </dgm:pt>
    <dgm:pt modelId="{3CF9B9EC-C9F0-483A-A3DF-EC7D94E9E0F7}" type="sibTrans" cxnId="{3785445E-E509-4416-9679-A4A5F6F8AF64}">
      <dgm:prSet/>
      <dgm:spPr/>
      <dgm:t>
        <a:bodyPr/>
        <a:lstStyle/>
        <a:p>
          <a:endParaRPr lang="pt-BR"/>
        </a:p>
      </dgm:t>
    </dgm:pt>
    <dgm:pt modelId="{48517A7E-8B6C-4706-AB6B-D3509B8310A6}">
      <dgm:prSet custT="1"/>
      <dgm:spPr/>
      <dgm:t>
        <a:bodyPr/>
        <a:lstStyle/>
        <a:p>
          <a:r>
            <a:rPr lang="pt-BR" sz="1600" dirty="0"/>
            <a:t>Formação do Comitê de Resposta Emergencial e Equipe Operacional</a:t>
          </a:r>
        </a:p>
      </dgm:t>
    </dgm:pt>
    <dgm:pt modelId="{4832B2DF-79DC-46B8-89D2-9CEFD0E91544}" type="parTrans" cxnId="{1934E25B-D552-434D-9E64-60DAFE8EDD99}">
      <dgm:prSet/>
      <dgm:spPr/>
      <dgm:t>
        <a:bodyPr/>
        <a:lstStyle/>
        <a:p>
          <a:endParaRPr lang="pt-BR"/>
        </a:p>
      </dgm:t>
    </dgm:pt>
    <dgm:pt modelId="{6F223617-6923-43A1-9269-16CA5F8BE922}" type="sibTrans" cxnId="{1934E25B-D552-434D-9E64-60DAFE8EDD99}">
      <dgm:prSet/>
      <dgm:spPr/>
      <dgm:t>
        <a:bodyPr/>
        <a:lstStyle/>
        <a:p>
          <a:endParaRPr lang="pt-BR"/>
        </a:p>
      </dgm:t>
    </dgm:pt>
    <dgm:pt modelId="{FE7DD17B-C492-4026-ABEB-19DB96F6622C}">
      <dgm:prSet custT="1"/>
      <dgm:spPr/>
      <dgm:t>
        <a:bodyPr/>
        <a:lstStyle/>
        <a:p>
          <a:r>
            <a:rPr lang="pt-BR" sz="1600" dirty="0"/>
            <a:t>Atuação no(s) território(s) atingidos pelo tempo necessário</a:t>
          </a:r>
        </a:p>
      </dgm:t>
    </dgm:pt>
    <dgm:pt modelId="{DA71B061-6B0C-4A5F-B67D-D072A6321940}" type="parTrans" cxnId="{32940EE0-4C7B-42F9-8E2D-86FE7E32B276}">
      <dgm:prSet/>
      <dgm:spPr/>
      <dgm:t>
        <a:bodyPr/>
        <a:lstStyle/>
        <a:p>
          <a:endParaRPr lang="pt-BR"/>
        </a:p>
      </dgm:t>
    </dgm:pt>
    <dgm:pt modelId="{41738D0A-0680-4F06-AFBD-ED2AA960E3E0}" type="sibTrans" cxnId="{32940EE0-4C7B-42F9-8E2D-86FE7E32B276}">
      <dgm:prSet/>
      <dgm:spPr/>
      <dgm:t>
        <a:bodyPr/>
        <a:lstStyle/>
        <a:p>
          <a:endParaRPr lang="pt-BR"/>
        </a:p>
      </dgm:t>
    </dgm:pt>
    <dgm:pt modelId="{2F3B3CD7-A26B-43F7-9D26-04C92FAC6270}">
      <dgm:prSet custT="1"/>
      <dgm:spPr/>
      <dgm:t>
        <a:bodyPr/>
        <a:lstStyle/>
        <a:p>
          <a:r>
            <a:rPr lang="pt-BR" sz="1600" dirty="0"/>
            <a:t>Pagamento dos servidores conforme previsto no Plano de Ação</a:t>
          </a:r>
        </a:p>
      </dgm:t>
    </dgm:pt>
    <dgm:pt modelId="{FF70729C-BD4A-4427-8757-B33ACE333EF9}" type="parTrans" cxnId="{AFC70778-AD2B-455A-9C55-D9396A53C0E4}">
      <dgm:prSet/>
      <dgm:spPr/>
      <dgm:t>
        <a:bodyPr/>
        <a:lstStyle/>
        <a:p>
          <a:endParaRPr lang="pt-BR"/>
        </a:p>
      </dgm:t>
    </dgm:pt>
    <dgm:pt modelId="{3BECBA6B-5E92-40C5-9851-2E7E1F55C9C8}" type="sibTrans" cxnId="{AFC70778-AD2B-455A-9C55-D9396A53C0E4}">
      <dgm:prSet/>
      <dgm:spPr/>
      <dgm:t>
        <a:bodyPr/>
        <a:lstStyle/>
        <a:p>
          <a:endParaRPr lang="pt-BR"/>
        </a:p>
      </dgm:t>
    </dgm:pt>
    <dgm:pt modelId="{148E7A9A-211A-4F08-97A7-B7E5F3274F88}" type="pres">
      <dgm:prSet presAssocID="{31D6985B-791F-4029-9C35-9FE75845844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0EEE4334-E237-4297-8B8D-F43D7BF22ABE}" type="pres">
      <dgm:prSet presAssocID="{34427DA7-E762-4EEB-A2F0-D3F49862CD59}" presName="node" presStyleLbl="node1" presStyleIdx="0" presStyleCnt="11" custScaleX="100545" custScaleY="117407" custLinFactNeighborX="-65832" custLinFactNeighborY="-229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F7E9D3C-E9B1-41A6-A6CC-7E11566D0359}" type="pres">
      <dgm:prSet presAssocID="{58F1D728-9DF0-4DB3-BA2B-FEE8E7CE3B9D}" presName="sibTrans" presStyleLbl="sibTrans2D1" presStyleIdx="0" presStyleCnt="10" custScaleX="104396" custScaleY="42055" custLinFactNeighborX="18509" custLinFactNeighborY="5428"/>
      <dgm:spPr/>
      <dgm:t>
        <a:bodyPr/>
        <a:lstStyle/>
        <a:p>
          <a:endParaRPr lang="pt-BR"/>
        </a:p>
      </dgm:t>
    </dgm:pt>
    <dgm:pt modelId="{F52B01DD-9396-482E-8AF9-47C1E3C664B7}" type="pres">
      <dgm:prSet presAssocID="{58F1D728-9DF0-4DB3-BA2B-FEE8E7CE3B9D}" presName="connectorText" presStyleLbl="sibTrans2D1" presStyleIdx="0" presStyleCnt="10"/>
      <dgm:spPr/>
      <dgm:t>
        <a:bodyPr/>
        <a:lstStyle/>
        <a:p>
          <a:endParaRPr lang="pt-BR"/>
        </a:p>
      </dgm:t>
    </dgm:pt>
    <dgm:pt modelId="{9DDF3A72-8C4A-4682-A24B-CB6FF8CCA8B5}" type="pres">
      <dgm:prSet presAssocID="{62857ECB-90D8-41A6-A30B-93BDE30F4A62}" presName="node" presStyleLbl="node1" presStyleIdx="1" presStyleCnt="11" custScaleX="55584" custScaleY="67613" custLinFactNeighborX="-13461" custLinFactNeighborY="213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349A73C-FF2C-4791-AB95-45A6B90A8DFE}" type="pres">
      <dgm:prSet presAssocID="{90BCFC92-4D74-49BE-848E-A938FCDF528D}" presName="sibTrans" presStyleLbl="sibTrans2D1" presStyleIdx="1" presStyleCnt="10" custScaleX="123421" custScaleY="44191" custLinFactNeighborX="-4414" custLinFactNeighborY="-2884"/>
      <dgm:spPr/>
      <dgm:t>
        <a:bodyPr/>
        <a:lstStyle/>
        <a:p>
          <a:endParaRPr lang="pt-BR"/>
        </a:p>
      </dgm:t>
    </dgm:pt>
    <dgm:pt modelId="{D190A079-9E33-4770-9172-4C7C60F7AF21}" type="pres">
      <dgm:prSet presAssocID="{90BCFC92-4D74-49BE-848E-A938FCDF528D}" presName="connectorText" presStyleLbl="sibTrans2D1" presStyleIdx="1" presStyleCnt="10"/>
      <dgm:spPr/>
      <dgm:t>
        <a:bodyPr/>
        <a:lstStyle/>
        <a:p>
          <a:endParaRPr lang="pt-BR"/>
        </a:p>
      </dgm:t>
    </dgm:pt>
    <dgm:pt modelId="{47F858D5-27F8-49CC-9883-73695AE49F6C}" type="pres">
      <dgm:prSet presAssocID="{D0BC5A49-2F2E-40BC-8FBD-F65D713420B3}" presName="node" presStyleLbl="node1" presStyleIdx="2" presStyleCnt="11" custScaleX="100441" custScaleY="124797" custLinFactNeighborX="-15316" custLinFactNeighborY="238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79D5A4E-E03E-4F0C-B439-A853030D0A1A}" type="pres">
      <dgm:prSet presAssocID="{29641426-ECA2-4965-ACD1-2981E1B32232}" presName="sibTrans" presStyleLbl="sibTrans2D1" presStyleIdx="2" presStyleCnt="10" custScaleX="77208" custScaleY="53343" custLinFactNeighborX="-1341" custLinFactNeighborY="11522"/>
      <dgm:spPr/>
      <dgm:t>
        <a:bodyPr/>
        <a:lstStyle/>
        <a:p>
          <a:endParaRPr lang="pt-BR"/>
        </a:p>
      </dgm:t>
    </dgm:pt>
    <dgm:pt modelId="{B2AE118F-F94A-4999-A653-CC659A5513EF}" type="pres">
      <dgm:prSet presAssocID="{29641426-ECA2-4965-ACD1-2981E1B32232}" presName="connectorText" presStyleLbl="sibTrans2D1" presStyleIdx="2" presStyleCnt="10"/>
      <dgm:spPr/>
      <dgm:t>
        <a:bodyPr/>
        <a:lstStyle/>
        <a:p>
          <a:endParaRPr lang="pt-BR"/>
        </a:p>
      </dgm:t>
    </dgm:pt>
    <dgm:pt modelId="{EA4A98BC-B4CA-4672-9223-10A3A4B359F8}" type="pres">
      <dgm:prSet presAssocID="{0A2EBAA3-2E16-4086-AB0D-AA16E4F8E01E}" presName="node" presStyleLbl="node1" presStyleIdx="3" presStyleCnt="11" custScaleX="72557" custScaleY="104853" custLinFactNeighborX="-5443" custLinFactNeighborY="259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CC87F9A-D0F3-4BF6-B339-18C17C53A0A6}" type="pres">
      <dgm:prSet presAssocID="{F1748B19-BCC0-4A3D-86F3-8C9FE648948B}" presName="sibTrans" presStyleLbl="sibTrans2D1" presStyleIdx="3" presStyleCnt="10" custScaleX="98205" custScaleY="49035" custLinFactNeighborX="-17838" custLinFactNeighborY="9391"/>
      <dgm:spPr/>
      <dgm:t>
        <a:bodyPr/>
        <a:lstStyle/>
        <a:p>
          <a:endParaRPr lang="pt-BR"/>
        </a:p>
      </dgm:t>
    </dgm:pt>
    <dgm:pt modelId="{D2F9A716-827A-4B4C-BDD7-BC95F51A7E96}" type="pres">
      <dgm:prSet presAssocID="{F1748B19-BCC0-4A3D-86F3-8C9FE648948B}" presName="connectorText" presStyleLbl="sibTrans2D1" presStyleIdx="3" presStyleCnt="10"/>
      <dgm:spPr/>
      <dgm:t>
        <a:bodyPr/>
        <a:lstStyle/>
        <a:p>
          <a:endParaRPr lang="pt-BR"/>
        </a:p>
      </dgm:t>
    </dgm:pt>
    <dgm:pt modelId="{A8189175-3E8F-43EE-9FAE-CBCF9857FBDD}" type="pres">
      <dgm:prSet presAssocID="{3DB1DDBA-DE76-4670-9F81-77D1C17D2A4B}" presName="node" presStyleLbl="node1" presStyleIdx="4" presStyleCnt="11" custScaleX="59017" custScaleY="73571" custLinFactNeighborX="-8520" custLinFactNeighborY="558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50926A7-AF9B-4512-91AD-A5CDA78F7F2D}" type="pres">
      <dgm:prSet presAssocID="{1B4AEADB-E5F8-4E48-A072-6F985D18C5EC}" presName="sibTrans" presStyleLbl="sibTrans2D1" presStyleIdx="4" presStyleCnt="10" custScaleX="62934" custScaleY="50366"/>
      <dgm:spPr/>
      <dgm:t>
        <a:bodyPr/>
        <a:lstStyle/>
        <a:p>
          <a:endParaRPr lang="pt-BR"/>
        </a:p>
      </dgm:t>
    </dgm:pt>
    <dgm:pt modelId="{9AC72166-0E7F-4700-9D58-C65E91DD7842}" type="pres">
      <dgm:prSet presAssocID="{1B4AEADB-E5F8-4E48-A072-6F985D18C5EC}" presName="connectorText" presStyleLbl="sibTrans2D1" presStyleIdx="4" presStyleCnt="10"/>
      <dgm:spPr/>
      <dgm:t>
        <a:bodyPr/>
        <a:lstStyle/>
        <a:p>
          <a:endParaRPr lang="pt-BR"/>
        </a:p>
      </dgm:t>
    </dgm:pt>
    <dgm:pt modelId="{5C11A60A-CF75-4EB9-964A-B8DDC4C6D4ED}" type="pres">
      <dgm:prSet presAssocID="{DD3AFCF1-F446-4C68-A32A-68F0E206AE97}" presName="node" presStyleLbl="node1" presStyleIdx="5" presStyleCnt="11" custScaleX="69936" custScaleY="105761" custLinFactNeighborX="-2688" custLinFactNeighborY="-2493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80C5C02-8FA1-4AEF-B48B-6D2ADEAD97B9}" type="pres">
      <dgm:prSet presAssocID="{E9367A27-FFE7-4D6E-B9AB-27AF7B524AD8}" presName="sibTrans" presStyleLbl="sibTrans2D1" presStyleIdx="5" presStyleCnt="10" custScaleX="113230" custScaleY="61643"/>
      <dgm:spPr/>
      <dgm:t>
        <a:bodyPr/>
        <a:lstStyle/>
        <a:p>
          <a:endParaRPr lang="pt-BR"/>
        </a:p>
      </dgm:t>
    </dgm:pt>
    <dgm:pt modelId="{5182BA0E-5621-4669-9BAE-6E29637E0DCB}" type="pres">
      <dgm:prSet presAssocID="{E9367A27-FFE7-4D6E-B9AB-27AF7B524AD8}" presName="connectorText" presStyleLbl="sibTrans2D1" presStyleIdx="5" presStyleCnt="10"/>
      <dgm:spPr/>
      <dgm:t>
        <a:bodyPr/>
        <a:lstStyle/>
        <a:p>
          <a:endParaRPr lang="pt-BR"/>
        </a:p>
      </dgm:t>
    </dgm:pt>
    <dgm:pt modelId="{270D6D7B-6BF4-4F57-B1D9-F453770141C3}" type="pres">
      <dgm:prSet presAssocID="{80203C52-2D48-46D5-A54C-DCE1003B3793}" presName="node" presStyleLbl="node1" presStyleIdx="6" presStyleCnt="11" custScaleX="84007" custScaleY="100253" custLinFactNeighborX="-27137" custLinFactNeighborY="-2352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48F49CE-F73F-4AA3-AF3A-9168759A281B}" type="pres">
      <dgm:prSet presAssocID="{960E2AF2-FF12-410C-9BC2-16B723A55799}" presName="sibTrans" presStyleLbl="sibTrans2D1" presStyleIdx="6" presStyleCnt="10" custScaleX="108174" custScaleY="73905"/>
      <dgm:spPr/>
      <dgm:t>
        <a:bodyPr/>
        <a:lstStyle/>
        <a:p>
          <a:endParaRPr lang="pt-BR"/>
        </a:p>
      </dgm:t>
    </dgm:pt>
    <dgm:pt modelId="{0D2C10D4-4CDC-499B-8AD7-560FDCDEF4EE}" type="pres">
      <dgm:prSet presAssocID="{960E2AF2-FF12-410C-9BC2-16B723A55799}" presName="connectorText" presStyleLbl="sibTrans2D1" presStyleIdx="6" presStyleCnt="10"/>
      <dgm:spPr/>
      <dgm:t>
        <a:bodyPr/>
        <a:lstStyle/>
        <a:p>
          <a:endParaRPr lang="pt-BR"/>
        </a:p>
      </dgm:t>
    </dgm:pt>
    <dgm:pt modelId="{DC5E12FB-7478-47AE-853E-85B3A6916FEC}" type="pres">
      <dgm:prSet presAssocID="{80662871-8215-4763-8EA9-195E023ECF2C}" presName="node" presStyleLbl="node1" presStyleIdx="7" presStyleCnt="11" custScaleX="77626" custScaleY="59235" custLinFactNeighborX="-77142" custLinFactNeighborY="-2302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231D905-32CB-4129-BAA0-DA60A3A59A4B}" type="pres">
      <dgm:prSet presAssocID="{3CF9B9EC-C9F0-483A-A3DF-EC7D94E9E0F7}" presName="sibTrans" presStyleLbl="sibTrans2D1" presStyleIdx="7" presStyleCnt="10" custScaleX="93187" custScaleY="48216"/>
      <dgm:spPr/>
      <dgm:t>
        <a:bodyPr/>
        <a:lstStyle/>
        <a:p>
          <a:endParaRPr lang="pt-BR"/>
        </a:p>
      </dgm:t>
    </dgm:pt>
    <dgm:pt modelId="{2D0CA102-28E6-4544-9BD3-D7BAD82B5B21}" type="pres">
      <dgm:prSet presAssocID="{3CF9B9EC-C9F0-483A-A3DF-EC7D94E9E0F7}" presName="connectorText" presStyleLbl="sibTrans2D1" presStyleIdx="7" presStyleCnt="10"/>
      <dgm:spPr/>
      <dgm:t>
        <a:bodyPr/>
        <a:lstStyle/>
        <a:p>
          <a:endParaRPr lang="pt-BR"/>
        </a:p>
      </dgm:t>
    </dgm:pt>
    <dgm:pt modelId="{79217EFA-212A-45A7-852A-12DA701908D9}" type="pres">
      <dgm:prSet presAssocID="{48517A7E-8B6C-4706-AB6B-D3509B8310A6}" presName="node" presStyleLbl="node1" presStyleIdx="8" presStyleCnt="11" custScaleX="89019" custScaleY="104315" custLinFactNeighborX="-84038" custLinFactNeighborY="-1865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C7AF485-B158-435F-8D38-D2982E23CBEA}" type="pres">
      <dgm:prSet presAssocID="{6F223617-6923-43A1-9269-16CA5F8BE922}" presName="sibTrans" presStyleLbl="sibTrans2D1" presStyleIdx="8" presStyleCnt="10" custScaleX="124999" custScaleY="52088" custLinFactNeighborX="-3309"/>
      <dgm:spPr/>
      <dgm:t>
        <a:bodyPr/>
        <a:lstStyle/>
        <a:p>
          <a:endParaRPr lang="pt-BR"/>
        </a:p>
      </dgm:t>
    </dgm:pt>
    <dgm:pt modelId="{7791D5E8-82B0-4702-A1AB-2AAC45C85BFD}" type="pres">
      <dgm:prSet presAssocID="{6F223617-6923-43A1-9269-16CA5F8BE922}" presName="connectorText" presStyleLbl="sibTrans2D1" presStyleIdx="8" presStyleCnt="10"/>
      <dgm:spPr/>
      <dgm:t>
        <a:bodyPr/>
        <a:lstStyle/>
        <a:p>
          <a:endParaRPr lang="pt-BR"/>
        </a:p>
      </dgm:t>
    </dgm:pt>
    <dgm:pt modelId="{321CFBB0-5E91-4D39-9F0B-850A304626A1}" type="pres">
      <dgm:prSet presAssocID="{FE7DD17B-C492-4026-ABEB-19DB96F6622C}" presName="node" presStyleLbl="node1" presStyleIdx="9" presStyleCnt="11" custScaleX="121294" custScaleY="58353" custLinFactX="-252" custLinFactNeighborX="-100000" custLinFactNeighborY="-3897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48A73C3-C391-4985-8612-AFCF5BD284D0}" type="pres">
      <dgm:prSet presAssocID="{41738D0A-0680-4F06-AFBD-ED2AA960E3E0}" presName="sibTrans" presStyleLbl="sibTrans2D1" presStyleIdx="9" presStyleCnt="10" custScaleX="79854" custScaleY="57803" custLinFactNeighborX="5178" custLinFactNeighborY="11422"/>
      <dgm:spPr/>
      <dgm:t>
        <a:bodyPr/>
        <a:lstStyle/>
        <a:p>
          <a:endParaRPr lang="pt-BR"/>
        </a:p>
      </dgm:t>
    </dgm:pt>
    <dgm:pt modelId="{82BC879F-0C6F-494D-8266-A76A26906C62}" type="pres">
      <dgm:prSet presAssocID="{41738D0A-0680-4F06-AFBD-ED2AA960E3E0}" presName="connectorText" presStyleLbl="sibTrans2D1" presStyleIdx="9" presStyleCnt="10"/>
      <dgm:spPr/>
      <dgm:t>
        <a:bodyPr/>
        <a:lstStyle/>
        <a:p>
          <a:endParaRPr lang="pt-BR"/>
        </a:p>
      </dgm:t>
    </dgm:pt>
    <dgm:pt modelId="{B76D8EEF-3112-492C-8748-30CED3E1578F}" type="pres">
      <dgm:prSet presAssocID="{2F3B3CD7-A26B-43F7-9D26-04C92FAC6270}" presName="node" presStyleLbl="node1" presStyleIdx="10" presStyleCnt="11" custScaleX="94369" custScaleY="78287" custLinFactNeighborX="-70195" custLinFactNeighborY="-4583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8650D706-CA1E-4488-930A-1582DFB61033}" type="presOf" srcId="{F1748B19-BCC0-4A3D-86F3-8C9FE648948B}" destId="{6CC87F9A-D0F3-4BF6-B339-18C17C53A0A6}" srcOrd="0" destOrd="0" presId="urn:microsoft.com/office/officeart/2005/8/layout/process5"/>
    <dgm:cxn modelId="{08EEFD57-3CFC-4AFA-B01D-21601F57E01E}" type="presOf" srcId="{3DB1DDBA-DE76-4670-9F81-77D1C17D2A4B}" destId="{A8189175-3E8F-43EE-9FAE-CBCF9857FBDD}" srcOrd="0" destOrd="0" presId="urn:microsoft.com/office/officeart/2005/8/layout/process5"/>
    <dgm:cxn modelId="{AFC70778-AD2B-455A-9C55-D9396A53C0E4}" srcId="{31D6985B-791F-4029-9C35-9FE75845844D}" destId="{2F3B3CD7-A26B-43F7-9D26-04C92FAC6270}" srcOrd="10" destOrd="0" parTransId="{FF70729C-BD4A-4427-8757-B33ACE333EF9}" sibTransId="{3BECBA6B-5E92-40C5-9851-2E7E1F55C9C8}"/>
    <dgm:cxn modelId="{8BECC8D9-4FEA-4403-B3B4-FEA80421ECCD}" type="presOf" srcId="{1B4AEADB-E5F8-4E48-A072-6F985D18C5EC}" destId="{950926A7-AF9B-4512-91AD-A5CDA78F7F2D}" srcOrd="0" destOrd="0" presId="urn:microsoft.com/office/officeart/2005/8/layout/process5"/>
    <dgm:cxn modelId="{FF922B45-82E3-49BD-86ED-385D710C75DD}" type="presOf" srcId="{6F223617-6923-43A1-9269-16CA5F8BE922}" destId="{DC7AF485-B158-435F-8D38-D2982E23CBEA}" srcOrd="0" destOrd="0" presId="urn:microsoft.com/office/officeart/2005/8/layout/process5"/>
    <dgm:cxn modelId="{36AD5B2A-8304-450A-8318-6A9AABAA9C5B}" type="presOf" srcId="{0A2EBAA3-2E16-4086-AB0D-AA16E4F8E01E}" destId="{EA4A98BC-B4CA-4672-9223-10A3A4B359F8}" srcOrd="0" destOrd="0" presId="urn:microsoft.com/office/officeart/2005/8/layout/process5"/>
    <dgm:cxn modelId="{718A00DC-BF61-4B04-A755-0A493776DC57}" type="presOf" srcId="{90BCFC92-4D74-49BE-848E-A938FCDF528D}" destId="{D349A73C-FF2C-4791-AB95-45A6B90A8DFE}" srcOrd="0" destOrd="0" presId="urn:microsoft.com/office/officeart/2005/8/layout/process5"/>
    <dgm:cxn modelId="{1B664C85-0DAF-4851-937E-FCC637B93410}" type="presOf" srcId="{6F223617-6923-43A1-9269-16CA5F8BE922}" destId="{7791D5E8-82B0-4702-A1AB-2AAC45C85BFD}" srcOrd="1" destOrd="0" presId="urn:microsoft.com/office/officeart/2005/8/layout/process5"/>
    <dgm:cxn modelId="{4E39B481-F7C8-44C2-87CE-636533603D51}" srcId="{31D6985B-791F-4029-9C35-9FE75845844D}" destId="{80203C52-2D48-46D5-A54C-DCE1003B3793}" srcOrd="6" destOrd="0" parTransId="{43DAB041-5B7A-4A55-936B-51307C1BFEEA}" sibTransId="{960E2AF2-FF12-410C-9BC2-16B723A55799}"/>
    <dgm:cxn modelId="{B3EEF775-B87A-4534-8913-4D71C2137E25}" type="presOf" srcId="{48517A7E-8B6C-4706-AB6B-D3509B8310A6}" destId="{79217EFA-212A-45A7-852A-12DA701908D9}" srcOrd="0" destOrd="0" presId="urn:microsoft.com/office/officeart/2005/8/layout/process5"/>
    <dgm:cxn modelId="{D0D46159-600A-496E-AA0D-8A8A4F5D0DD4}" type="presOf" srcId="{E9367A27-FFE7-4D6E-B9AB-27AF7B524AD8}" destId="{5182BA0E-5621-4669-9BAE-6E29637E0DCB}" srcOrd="1" destOrd="0" presId="urn:microsoft.com/office/officeart/2005/8/layout/process5"/>
    <dgm:cxn modelId="{9437C176-926A-4F2E-806D-4911BF107580}" type="presOf" srcId="{58F1D728-9DF0-4DB3-BA2B-FEE8E7CE3B9D}" destId="{0F7E9D3C-E9B1-41A6-A6CC-7E11566D0359}" srcOrd="0" destOrd="0" presId="urn:microsoft.com/office/officeart/2005/8/layout/process5"/>
    <dgm:cxn modelId="{7878BB1F-9867-4242-87B9-DAB55CD9173D}" type="presOf" srcId="{960E2AF2-FF12-410C-9BC2-16B723A55799}" destId="{0D2C10D4-4CDC-499B-8AD7-560FDCDEF4EE}" srcOrd="1" destOrd="0" presId="urn:microsoft.com/office/officeart/2005/8/layout/process5"/>
    <dgm:cxn modelId="{77735C23-B90C-4E18-84BD-855BBD5E0830}" type="presOf" srcId="{62857ECB-90D8-41A6-A30B-93BDE30F4A62}" destId="{9DDF3A72-8C4A-4682-A24B-CB6FF8CCA8B5}" srcOrd="0" destOrd="0" presId="urn:microsoft.com/office/officeart/2005/8/layout/process5"/>
    <dgm:cxn modelId="{20F33AAC-3379-4094-835E-B18E0344BF4B}" type="presOf" srcId="{34427DA7-E762-4EEB-A2F0-D3F49862CD59}" destId="{0EEE4334-E237-4297-8B8D-F43D7BF22ABE}" srcOrd="0" destOrd="0" presId="urn:microsoft.com/office/officeart/2005/8/layout/process5"/>
    <dgm:cxn modelId="{95A033C0-1EF7-4F45-996F-ACF288BA79A6}" srcId="{31D6985B-791F-4029-9C35-9FE75845844D}" destId="{0A2EBAA3-2E16-4086-AB0D-AA16E4F8E01E}" srcOrd="3" destOrd="0" parTransId="{F431559B-02BA-4485-A004-E08F14748FE4}" sibTransId="{F1748B19-BCC0-4A3D-86F3-8C9FE648948B}"/>
    <dgm:cxn modelId="{61AA58E3-05CA-4118-98CF-C6DFE39AC2E7}" type="presOf" srcId="{29641426-ECA2-4965-ACD1-2981E1B32232}" destId="{B2AE118F-F94A-4999-A653-CC659A5513EF}" srcOrd="1" destOrd="0" presId="urn:microsoft.com/office/officeart/2005/8/layout/process5"/>
    <dgm:cxn modelId="{32940EE0-4C7B-42F9-8E2D-86FE7E32B276}" srcId="{31D6985B-791F-4029-9C35-9FE75845844D}" destId="{FE7DD17B-C492-4026-ABEB-19DB96F6622C}" srcOrd="9" destOrd="0" parTransId="{DA71B061-6B0C-4A5F-B67D-D072A6321940}" sibTransId="{41738D0A-0680-4F06-AFBD-ED2AA960E3E0}"/>
    <dgm:cxn modelId="{5AA6E3B0-A810-4759-8EAB-B3CABB724A9D}" type="presOf" srcId="{58F1D728-9DF0-4DB3-BA2B-FEE8E7CE3B9D}" destId="{F52B01DD-9396-482E-8AF9-47C1E3C664B7}" srcOrd="1" destOrd="0" presId="urn:microsoft.com/office/officeart/2005/8/layout/process5"/>
    <dgm:cxn modelId="{BEE8693B-6916-4C9D-B978-5656252CB7EC}" type="presOf" srcId="{80203C52-2D48-46D5-A54C-DCE1003B3793}" destId="{270D6D7B-6BF4-4F57-B1D9-F453770141C3}" srcOrd="0" destOrd="0" presId="urn:microsoft.com/office/officeart/2005/8/layout/process5"/>
    <dgm:cxn modelId="{1934E25B-D552-434D-9E64-60DAFE8EDD99}" srcId="{31D6985B-791F-4029-9C35-9FE75845844D}" destId="{48517A7E-8B6C-4706-AB6B-D3509B8310A6}" srcOrd="8" destOrd="0" parTransId="{4832B2DF-79DC-46B8-89D2-9CEFD0E91544}" sibTransId="{6F223617-6923-43A1-9269-16CA5F8BE922}"/>
    <dgm:cxn modelId="{27F4C11C-FFF6-4432-8E6B-E4DEAAB82D94}" type="presOf" srcId="{D0BC5A49-2F2E-40BC-8FBD-F65D713420B3}" destId="{47F858D5-27F8-49CC-9883-73695AE49F6C}" srcOrd="0" destOrd="0" presId="urn:microsoft.com/office/officeart/2005/8/layout/process5"/>
    <dgm:cxn modelId="{5714D107-12B6-494A-9B6F-4C06DE6EDA04}" type="presOf" srcId="{31D6985B-791F-4029-9C35-9FE75845844D}" destId="{148E7A9A-211A-4F08-97A7-B7E5F3274F88}" srcOrd="0" destOrd="0" presId="urn:microsoft.com/office/officeart/2005/8/layout/process5"/>
    <dgm:cxn modelId="{780BB3C9-8483-4DDD-ACAC-17A1AC383CBA}" type="presOf" srcId="{29641426-ECA2-4965-ACD1-2981E1B32232}" destId="{C79D5A4E-E03E-4F0C-B439-A853030D0A1A}" srcOrd="0" destOrd="0" presId="urn:microsoft.com/office/officeart/2005/8/layout/process5"/>
    <dgm:cxn modelId="{CCB782EC-2244-40A1-901E-F7C4850D8CBC}" type="presOf" srcId="{41738D0A-0680-4F06-AFBD-ED2AA960E3E0}" destId="{848A73C3-C391-4985-8612-AFCF5BD284D0}" srcOrd="0" destOrd="0" presId="urn:microsoft.com/office/officeart/2005/8/layout/process5"/>
    <dgm:cxn modelId="{90363277-39FA-4350-AF15-4AD17D2E5B65}" srcId="{31D6985B-791F-4029-9C35-9FE75845844D}" destId="{D0BC5A49-2F2E-40BC-8FBD-F65D713420B3}" srcOrd="2" destOrd="0" parTransId="{29049DB5-5CFA-4728-95B9-1EC94406D110}" sibTransId="{29641426-ECA2-4965-ACD1-2981E1B32232}"/>
    <dgm:cxn modelId="{EA86D355-05E1-4535-B8D8-8A71415318A8}" type="presOf" srcId="{3CF9B9EC-C9F0-483A-A3DF-EC7D94E9E0F7}" destId="{2D0CA102-28E6-4544-9BD3-D7BAD82B5B21}" srcOrd="1" destOrd="0" presId="urn:microsoft.com/office/officeart/2005/8/layout/process5"/>
    <dgm:cxn modelId="{6242D685-D9EC-4576-8320-79AD74F7ED4F}" type="presOf" srcId="{1B4AEADB-E5F8-4E48-A072-6F985D18C5EC}" destId="{9AC72166-0E7F-4700-9D58-C65E91DD7842}" srcOrd="1" destOrd="0" presId="urn:microsoft.com/office/officeart/2005/8/layout/process5"/>
    <dgm:cxn modelId="{60F59FE1-6F84-4BCD-B5A1-6031381D64A8}" srcId="{31D6985B-791F-4029-9C35-9FE75845844D}" destId="{3DB1DDBA-DE76-4670-9F81-77D1C17D2A4B}" srcOrd="4" destOrd="0" parTransId="{D59001B0-AB51-4879-A7AD-7C3095EBEA00}" sibTransId="{1B4AEADB-E5F8-4E48-A072-6F985D18C5EC}"/>
    <dgm:cxn modelId="{CA47934A-238E-46B8-BC3D-B5F31DF596D1}" type="presOf" srcId="{90BCFC92-4D74-49BE-848E-A938FCDF528D}" destId="{D190A079-9E33-4770-9172-4C7C60F7AF21}" srcOrd="1" destOrd="0" presId="urn:microsoft.com/office/officeart/2005/8/layout/process5"/>
    <dgm:cxn modelId="{C5204E95-5E28-4CE3-95CA-24C4D9AC97CB}" srcId="{31D6985B-791F-4029-9C35-9FE75845844D}" destId="{34427DA7-E762-4EEB-A2F0-D3F49862CD59}" srcOrd="0" destOrd="0" parTransId="{7D29FD68-DAAA-4F18-9E11-A806ED02FD21}" sibTransId="{58F1D728-9DF0-4DB3-BA2B-FEE8E7CE3B9D}"/>
    <dgm:cxn modelId="{60F9DDCE-3EEA-4252-AC86-489B1995886F}" srcId="{31D6985B-791F-4029-9C35-9FE75845844D}" destId="{DD3AFCF1-F446-4C68-A32A-68F0E206AE97}" srcOrd="5" destOrd="0" parTransId="{C717C754-8B2D-44E5-B3A3-F5C96DBF6AAD}" sibTransId="{E9367A27-FFE7-4D6E-B9AB-27AF7B524AD8}"/>
    <dgm:cxn modelId="{B0932738-1554-43C5-A757-42DFED1479A9}" type="presOf" srcId="{3CF9B9EC-C9F0-483A-A3DF-EC7D94E9E0F7}" destId="{F231D905-32CB-4129-BAA0-DA60A3A59A4B}" srcOrd="0" destOrd="0" presId="urn:microsoft.com/office/officeart/2005/8/layout/process5"/>
    <dgm:cxn modelId="{3785445E-E509-4416-9679-A4A5F6F8AF64}" srcId="{31D6985B-791F-4029-9C35-9FE75845844D}" destId="{80662871-8215-4763-8EA9-195E023ECF2C}" srcOrd="7" destOrd="0" parTransId="{0E01C85C-E821-42B5-9150-601DCE2835FE}" sibTransId="{3CF9B9EC-C9F0-483A-A3DF-EC7D94E9E0F7}"/>
    <dgm:cxn modelId="{9D6FF44C-90AB-46FD-BAF7-76692C030952}" type="presOf" srcId="{2F3B3CD7-A26B-43F7-9D26-04C92FAC6270}" destId="{B76D8EEF-3112-492C-8748-30CED3E1578F}" srcOrd="0" destOrd="0" presId="urn:microsoft.com/office/officeart/2005/8/layout/process5"/>
    <dgm:cxn modelId="{58B4DE4D-FF08-4247-AB4B-59E78D536383}" type="presOf" srcId="{E9367A27-FFE7-4D6E-B9AB-27AF7B524AD8}" destId="{580C5C02-8FA1-4AEF-B48B-6D2ADEAD97B9}" srcOrd="0" destOrd="0" presId="urn:microsoft.com/office/officeart/2005/8/layout/process5"/>
    <dgm:cxn modelId="{3728B7E8-7B1B-4334-936F-EDA39A13C058}" type="presOf" srcId="{DD3AFCF1-F446-4C68-A32A-68F0E206AE97}" destId="{5C11A60A-CF75-4EB9-964A-B8DDC4C6D4ED}" srcOrd="0" destOrd="0" presId="urn:microsoft.com/office/officeart/2005/8/layout/process5"/>
    <dgm:cxn modelId="{38436806-D7BE-42CA-8A03-2DCCD609EE88}" type="presOf" srcId="{41738D0A-0680-4F06-AFBD-ED2AA960E3E0}" destId="{82BC879F-0C6F-494D-8266-A76A26906C62}" srcOrd="1" destOrd="0" presId="urn:microsoft.com/office/officeart/2005/8/layout/process5"/>
    <dgm:cxn modelId="{24813621-7FE8-49DD-A714-16781FF5F07E}" type="presOf" srcId="{FE7DD17B-C492-4026-ABEB-19DB96F6622C}" destId="{321CFBB0-5E91-4D39-9F0B-850A304626A1}" srcOrd="0" destOrd="0" presId="urn:microsoft.com/office/officeart/2005/8/layout/process5"/>
    <dgm:cxn modelId="{383B7B56-E4D0-4C85-8EFF-88B32A06D9D9}" srcId="{31D6985B-791F-4029-9C35-9FE75845844D}" destId="{62857ECB-90D8-41A6-A30B-93BDE30F4A62}" srcOrd="1" destOrd="0" parTransId="{7F3B2607-8E4E-4F6A-96C0-61EC37ED4CA9}" sibTransId="{90BCFC92-4D74-49BE-848E-A938FCDF528D}"/>
    <dgm:cxn modelId="{A3BA00B7-B3B7-4D34-82F0-76B21232C1D3}" type="presOf" srcId="{960E2AF2-FF12-410C-9BC2-16B723A55799}" destId="{F48F49CE-F73F-4AA3-AF3A-9168759A281B}" srcOrd="0" destOrd="0" presId="urn:microsoft.com/office/officeart/2005/8/layout/process5"/>
    <dgm:cxn modelId="{8B810E2D-55D8-405F-8EDB-2B8CA15B3473}" type="presOf" srcId="{F1748B19-BCC0-4A3D-86F3-8C9FE648948B}" destId="{D2F9A716-827A-4B4C-BDD7-BC95F51A7E96}" srcOrd="1" destOrd="0" presId="urn:microsoft.com/office/officeart/2005/8/layout/process5"/>
    <dgm:cxn modelId="{5C63BD6F-7CE0-4E0D-9947-5AE73320E6E4}" type="presOf" srcId="{80662871-8215-4763-8EA9-195E023ECF2C}" destId="{DC5E12FB-7478-47AE-853E-85B3A6916FEC}" srcOrd="0" destOrd="0" presId="urn:microsoft.com/office/officeart/2005/8/layout/process5"/>
    <dgm:cxn modelId="{6F184D0B-D443-4DB6-8CC0-321FAA30C504}" type="presParOf" srcId="{148E7A9A-211A-4F08-97A7-B7E5F3274F88}" destId="{0EEE4334-E237-4297-8B8D-F43D7BF22ABE}" srcOrd="0" destOrd="0" presId="urn:microsoft.com/office/officeart/2005/8/layout/process5"/>
    <dgm:cxn modelId="{5415045E-4202-4DF8-AED8-16B9D8B7E5D6}" type="presParOf" srcId="{148E7A9A-211A-4F08-97A7-B7E5F3274F88}" destId="{0F7E9D3C-E9B1-41A6-A6CC-7E11566D0359}" srcOrd="1" destOrd="0" presId="urn:microsoft.com/office/officeart/2005/8/layout/process5"/>
    <dgm:cxn modelId="{A939ED21-D8BC-4875-9128-7475321C4741}" type="presParOf" srcId="{0F7E9D3C-E9B1-41A6-A6CC-7E11566D0359}" destId="{F52B01DD-9396-482E-8AF9-47C1E3C664B7}" srcOrd="0" destOrd="0" presId="urn:microsoft.com/office/officeart/2005/8/layout/process5"/>
    <dgm:cxn modelId="{E62339CD-B0F3-4270-AF97-EC9AD929740A}" type="presParOf" srcId="{148E7A9A-211A-4F08-97A7-B7E5F3274F88}" destId="{9DDF3A72-8C4A-4682-A24B-CB6FF8CCA8B5}" srcOrd="2" destOrd="0" presId="urn:microsoft.com/office/officeart/2005/8/layout/process5"/>
    <dgm:cxn modelId="{DB4BC06F-92A6-4DA0-ABEB-18D920445DB6}" type="presParOf" srcId="{148E7A9A-211A-4F08-97A7-B7E5F3274F88}" destId="{D349A73C-FF2C-4791-AB95-45A6B90A8DFE}" srcOrd="3" destOrd="0" presId="urn:microsoft.com/office/officeart/2005/8/layout/process5"/>
    <dgm:cxn modelId="{EC3CD36C-D4DA-4427-BE6E-F9B3C86BEA3E}" type="presParOf" srcId="{D349A73C-FF2C-4791-AB95-45A6B90A8DFE}" destId="{D190A079-9E33-4770-9172-4C7C60F7AF21}" srcOrd="0" destOrd="0" presId="urn:microsoft.com/office/officeart/2005/8/layout/process5"/>
    <dgm:cxn modelId="{8C22662F-6621-42DA-A1BD-30A1BF02E936}" type="presParOf" srcId="{148E7A9A-211A-4F08-97A7-B7E5F3274F88}" destId="{47F858D5-27F8-49CC-9883-73695AE49F6C}" srcOrd="4" destOrd="0" presId="urn:microsoft.com/office/officeart/2005/8/layout/process5"/>
    <dgm:cxn modelId="{2D43167E-CEB4-4592-960C-CB4CE5C1F34C}" type="presParOf" srcId="{148E7A9A-211A-4F08-97A7-B7E5F3274F88}" destId="{C79D5A4E-E03E-4F0C-B439-A853030D0A1A}" srcOrd="5" destOrd="0" presId="urn:microsoft.com/office/officeart/2005/8/layout/process5"/>
    <dgm:cxn modelId="{CC861BD2-BD79-4695-A877-1477EE3323D6}" type="presParOf" srcId="{C79D5A4E-E03E-4F0C-B439-A853030D0A1A}" destId="{B2AE118F-F94A-4999-A653-CC659A5513EF}" srcOrd="0" destOrd="0" presId="urn:microsoft.com/office/officeart/2005/8/layout/process5"/>
    <dgm:cxn modelId="{DC30532F-F74E-402C-820A-DF32B5C58916}" type="presParOf" srcId="{148E7A9A-211A-4F08-97A7-B7E5F3274F88}" destId="{EA4A98BC-B4CA-4672-9223-10A3A4B359F8}" srcOrd="6" destOrd="0" presId="urn:microsoft.com/office/officeart/2005/8/layout/process5"/>
    <dgm:cxn modelId="{36FCC167-7DA0-46DD-ABD6-28FF6C6B4636}" type="presParOf" srcId="{148E7A9A-211A-4F08-97A7-B7E5F3274F88}" destId="{6CC87F9A-D0F3-4BF6-B339-18C17C53A0A6}" srcOrd="7" destOrd="0" presId="urn:microsoft.com/office/officeart/2005/8/layout/process5"/>
    <dgm:cxn modelId="{481D486C-781A-41ED-9533-431FE7A0F764}" type="presParOf" srcId="{6CC87F9A-D0F3-4BF6-B339-18C17C53A0A6}" destId="{D2F9A716-827A-4B4C-BDD7-BC95F51A7E96}" srcOrd="0" destOrd="0" presId="urn:microsoft.com/office/officeart/2005/8/layout/process5"/>
    <dgm:cxn modelId="{7706F32D-C4D5-4FCA-928D-78E96E45BD84}" type="presParOf" srcId="{148E7A9A-211A-4F08-97A7-B7E5F3274F88}" destId="{A8189175-3E8F-43EE-9FAE-CBCF9857FBDD}" srcOrd="8" destOrd="0" presId="urn:microsoft.com/office/officeart/2005/8/layout/process5"/>
    <dgm:cxn modelId="{4BC70B6F-428F-4049-8536-4B43C62FBAEE}" type="presParOf" srcId="{148E7A9A-211A-4F08-97A7-B7E5F3274F88}" destId="{950926A7-AF9B-4512-91AD-A5CDA78F7F2D}" srcOrd="9" destOrd="0" presId="urn:microsoft.com/office/officeart/2005/8/layout/process5"/>
    <dgm:cxn modelId="{47647333-BE7E-4840-BAAF-6F7D119AEB68}" type="presParOf" srcId="{950926A7-AF9B-4512-91AD-A5CDA78F7F2D}" destId="{9AC72166-0E7F-4700-9D58-C65E91DD7842}" srcOrd="0" destOrd="0" presId="urn:microsoft.com/office/officeart/2005/8/layout/process5"/>
    <dgm:cxn modelId="{210DF12D-9E32-438C-9BDF-A64E9B235CB2}" type="presParOf" srcId="{148E7A9A-211A-4F08-97A7-B7E5F3274F88}" destId="{5C11A60A-CF75-4EB9-964A-B8DDC4C6D4ED}" srcOrd="10" destOrd="0" presId="urn:microsoft.com/office/officeart/2005/8/layout/process5"/>
    <dgm:cxn modelId="{F2BBE406-B4A3-40AB-9D9A-36C4A799FDA1}" type="presParOf" srcId="{148E7A9A-211A-4F08-97A7-B7E5F3274F88}" destId="{580C5C02-8FA1-4AEF-B48B-6D2ADEAD97B9}" srcOrd="11" destOrd="0" presId="urn:microsoft.com/office/officeart/2005/8/layout/process5"/>
    <dgm:cxn modelId="{C7B060CD-C6AD-44F5-9421-BBF6C369A6E1}" type="presParOf" srcId="{580C5C02-8FA1-4AEF-B48B-6D2ADEAD97B9}" destId="{5182BA0E-5621-4669-9BAE-6E29637E0DCB}" srcOrd="0" destOrd="0" presId="urn:microsoft.com/office/officeart/2005/8/layout/process5"/>
    <dgm:cxn modelId="{EC00B1E0-20BE-4EDB-9FC6-2FD0ED4F5E6B}" type="presParOf" srcId="{148E7A9A-211A-4F08-97A7-B7E5F3274F88}" destId="{270D6D7B-6BF4-4F57-B1D9-F453770141C3}" srcOrd="12" destOrd="0" presId="urn:microsoft.com/office/officeart/2005/8/layout/process5"/>
    <dgm:cxn modelId="{B9E78D7F-4228-4456-B149-33C3146CD34C}" type="presParOf" srcId="{148E7A9A-211A-4F08-97A7-B7E5F3274F88}" destId="{F48F49CE-F73F-4AA3-AF3A-9168759A281B}" srcOrd="13" destOrd="0" presId="urn:microsoft.com/office/officeart/2005/8/layout/process5"/>
    <dgm:cxn modelId="{7629FDE0-B394-473D-8049-2464FD250640}" type="presParOf" srcId="{F48F49CE-F73F-4AA3-AF3A-9168759A281B}" destId="{0D2C10D4-4CDC-499B-8AD7-560FDCDEF4EE}" srcOrd="0" destOrd="0" presId="urn:microsoft.com/office/officeart/2005/8/layout/process5"/>
    <dgm:cxn modelId="{FBCB28F8-1897-4F3B-9C4F-97746E7D7E58}" type="presParOf" srcId="{148E7A9A-211A-4F08-97A7-B7E5F3274F88}" destId="{DC5E12FB-7478-47AE-853E-85B3A6916FEC}" srcOrd="14" destOrd="0" presId="urn:microsoft.com/office/officeart/2005/8/layout/process5"/>
    <dgm:cxn modelId="{18DF83F6-2346-4A57-AB18-21654FDB38F4}" type="presParOf" srcId="{148E7A9A-211A-4F08-97A7-B7E5F3274F88}" destId="{F231D905-32CB-4129-BAA0-DA60A3A59A4B}" srcOrd="15" destOrd="0" presId="urn:microsoft.com/office/officeart/2005/8/layout/process5"/>
    <dgm:cxn modelId="{04D8883F-DFFA-47CF-962D-C8911A208ADA}" type="presParOf" srcId="{F231D905-32CB-4129-BAA0-DA60A3A59A4B}" destId="{2D0CA102-28E6-4544-9BD3-D7BAD82B5B21}" srcOrd="0" destOrd="0" presId="urn:microsoft.com/office/officeart/2005/8/layout/process5"/>
    <dgm:cxn modelId="{222FCC84-7DEF-4F9E-9016-BD4C883303B6}" type="presParOf" srcId="{148E7A9A-211A-4F08-97A7-B7E5F3274F88}" destId="{79217EFA-212A-45A7-852A-12DA701908D9}" srcOrd="16" destOrd="0" presId="urn:microsoft.com/office/officeart/2005/8/layout/process5"/>
    <dgm:cxn modelId="{D1D62B27-037A-4A5E-A874-296A148BEC7A}" type="presParOf" srcId="{148E7A9A-211A-4F08-97A7-B7E5F3274F88}" destId="{DC7AF485-B158-435F-8D38-D2982E23CBEA}" srcOrd="17" destOrd="0" presId="urn:microsoft.com/office/officeart/2005/8/layout/process5"/>
    <dgm:cxn modelId="{A7CC21A4-4B19-43E0-AF9C-1E523122B85A}" type="presParOf" srcId="{DC7AF485-B158-435F-8D38-D2982E23CBEA}" destId="{7791D5E8-82B0-4702-A1AB-2AAC45C85BFD}" srcOrd="0" destOrd="0" presId="urn:microsoft.com/office/officeart/2005/8/layout/process5"/>
    <dgm:cxn modelId="{5D23B254-1AD3-4BA7-B06C-F77349CB3C4E}" type="presParOf" srcId="{148E7A9A-211A-4F08-97A7-B7E5F3274F88}" destId="{321CFBB0-5E91-4D39-9F0B-850A304626A1}" srcOrd="18" destOrd="0" presId="urn:microsoft.com/office/officeart/2005/8/layout/process5"/>
    <dgm:cxn modelId="{6C0B44D1-D6CC-4B2F-8673-CE2659667F3B}" type="presParOf" srcId="{148E7A9A-211A-4F08-97A7-B7E5F3274F88}" destId="{848A73C3-C391-4985-8612-AFCF5BD284D0}" srcOrd="19" destOrd="0" presId="urn:microsoft.com/office/officeart/2005/8/layout/process5"/>
    <dgm:cxn modelId="{B1F7BA08-498E-4EFC-B16B-4B5D499ADA5E}" type="presParOf" srcId="{848A73C3-C391-4985-8612-AFCF5BD284D0}" destId="{82BC879F-0C6F-494D-8266-A76A26906C62}" srcOrd="0" destOrd="0" presId="urn:microsoft.com/office/officeart/2005/8/layout/process5"/>
    <dgm:cxn modelId="{205E4483-7999-4582-B2D1-3CDBAE73F87C}" type="presParOf" srcId="{148E7A9A-211A-4F08-97A7-B7E5F3274F88}" destId="{B76D8EEF-3112-492C-8748-30CED3E1578F}" srcOrd="2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91C49B-3B15-4575-8470-5A18DF84DD3A}">
      <dsp:nvSpPr>
        <dsp:cNvPr id="0" name=""/>
        <dsp:cNvSpPr/>
      </dsp:nvSpPr>
      <dsp:spPr>
        <a:xfrm>
          <a:off x="5218959" y="74210"/>
          <a:ext cx="1383255" cy="853131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alpha val="9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alpha val="9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/>
            <a:t>Gestão legal, administrativa e orçamentária</a:t>
          </a:r>
        </a:p>
      </dsp:txBody>
      <dsp:txXfrm>
        <a:off x="5260605" y="115856"/>
        <a:ext cx="1299963" cy="769839"/>
      </dsp:txXfrm>
    </dsp:sp>
    <dsp:sp modelId="{86E9DAEC-5DA8-43A8-93EE-2D1A73327DD7}">
      <dsp:nvSpPr>
        <dsp:cNvPr id="0" name=""/>
        <dsp:cNvSpPr/>
      </dsp:nvSpPr>
      <dsp:spPr>
        <a:xfrm>
          <a:off x="3098647" y="-231680"/>
          <a:ext cx="3387904" cy="3387904"/>
        </a:xfrm>
        <a:custGeom>
          <a:avLst/>
          <a:gdLst/>
          <a:ahLst/>
          <a:cxnLst/>
          <a:rect l="0" t="0" r="0" b="0"/>
          <a:pathLst>
            <a:path>
              <a:moveTo>
                <a:pt x="3302096" y="1161651"/>
              </a:moveTo>
              <a:arcTo wR="1693952" hR="1693952" stAng="20501119" swAng="551329"/>
            </a:path>
          </a:pathLst>
        </a:custGeom>
        <a:noFill/>
        <a:ln w="12700" cap="flat" cmpd="sng" algn="ctr">
          <a:solidFill>
            <a:schemeClr val="accent1">
              <a:shade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3834FA-9098-4977-8976-FB24372168FB}">
      <dsp:nvSpPr>
        <dsp:cNvPr id="0" name=""/>
        <dsp:cNvSpPr/>
      </dsp:nvSpPr>
      <dsp:spPr>
        <a:xfrm>
          <a:off x="5939530" y="1196338"/>
          <a:ext cx="1399102" cy="838780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8000"/>
                <a:shade val="85000"/>
                <a:satMod val="130000"/>
              </a:schemeClr>
            </a:gs>
            <a:gs pos="34000">
              <a:schemeClr val="accent1">
                <a:alpha val="90000"/>
                <a:hueOff val="0"/>
                <a:satOff val="0"/>
                <a:lumOff val="0"/>
                <a:alphaOff val="-8000"/>
                <a:shade val="87000"/>
                <a:satMod val="125000"/>
              </a:schemeClr>
            </a:gs>
            <a:gs pos="70000">
              <a:schemeClr val="accent1">
                <a:alpha val="90000"/>
                <a:hueOff val="0"/>
                <a:satOff val="0"/>
                <a:lumOff val="0"/>
                <a:alphaOff val="-8000"/>
                <a:tint val="100000"/>
                <a:shade val="90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800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/>
            <a:t>Vigilância Socioassistencial</a:t>
          </a:r>
        </a:p>
      </dsp:txBody>
      <dsp:txXfrm>
        <a:off x="5980476" y="1237284"/>
        <a:ext cx="1317210" cy="756888"/>
      </dsp:txXfrm>
    </dsp:sp>
    <dsp:sp modelId="{0090517C-BDF9-433B-88F9-8FA052512314}">
      <dsp:nvSpPr>
        <dsp:cNvPr id="0" name=""/>
        <dsp:cNvSpPr/>
      </dsp:nvSpPr>
      <dsp:spPr>
        <a:xfrm>
          <a:off x="3308470" y="306733"/>
          <a:ext cx="3387904" cy="3387904"/>
        </a:xfrm>
        <a:custGeom>
          <a:avLst/>
          <a:gdLst/>
          <a:ahLst/>
          <a:cxnLst/>
          <a:rect l="0" t="0" r="0" b="0"/>
          <a:pathLst>
            <a:path>
              <a:moveTo>
                <a:pt x="3387454" y="1732976"/>
              </a:moveTo>
              <a:arcTo wR="1693952" hR="1693952" stAng="79204" swAng="916126"/>
            </a:path>
          </a:pathLst>
        </a:custGeom>
        <a:noFill/>
        <a:ln w="12700" cap="flat" cmpd="sng" algn="ctr">
          <a:solidFill>
            <a:schemeClr val="accent1">
              <a:shade val="90000"/>
              <a:hueOff val="-155033"/>
              <a:satOff val="-3665"/>
              <a:lumOff val="7678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1BD41D-790A-403C-A886-E7185B7C9D59}">
      <dsp:nvSpPr>
        <dsp:cNvPr id="0" name=""/>
        <dsp:cNvSpPr/>
      </dsp:nvSpPr>
      <dsp:spPr>
        <a:xfrm>
          <a:off x="5712438" y="2488710"/>
          <a:ext cx="1484036" cy="823610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6000"/>
                <a:shade val="85000"/>
                <a:satMod val="130000"/>
              </a:schemeClr>
            </a:gs>
            <a:gs pos="34000">
              <a:schemeClr val="accent1">
                <a:alpha val="90000"/>
                <a:hueOff val="0"/>
                <a:satOff val="0"/>
                <a:lumOff val="0"/>
                <a:alphaOff val="-16000"/>
                <a:shade val="87000"/>
                <a:satMod val="125000"/>
              </a:schemeClr>
            </a:gs>
            <a:gs pos="70000">
              <a:schemeClr val="accent1">
                <a:alpha val="90000"/>
                <a:hueOff val="0"/>
                <a:satOff val="0"/>
                <a:lumOff val="0"/>
                <a:alphaOff val="-16000"/>
                <a:tint val="100000"/>
                <a:shade val="90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600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/>
            <a:t>Articulação e intersetorialidade</a:t>
          </a:r>
        </a:p>
      </dsp:txBody>
      <dsp:txXfrm>
        <a:off x="5752643" y="2528915"/>
        <a:ext cx="1403626" cy="743200"/>
      </dsp:txXfrm>
    </dsp:sp>
    <dsp:sp modelId="{4669120F-CE18-4885-BDB9-8F85D80F131B}">
      <dsp:nvSpPr>
        <dsp:cNvPr id="0" name=""/>
        <dsp:cNvSpPr/>
      </dsp:nvSpPr>
      <dsp:spPr>
        <a:xfrm>
          <a:off x="3151399" y="503836"/>
          <a:ext cx="3387904" cy="3387904"/>
        </a:xfrm>
        <a:custGeom>
          <a:avLst/>
          <a:gdLst/>
          <a:ahLst/>
          <a:cxnLst/>
          <a:rect l="0" t="0" r="0" b="0"/>
          <a:pathLst>
            <a:path>
              <a:moveTo>
                <a:pt x="2953441" y="2826718"/>
              </a:moveTo>
              <a:arcTo wR="1693952" hR="1693952" stAng="2518066" swAng="5420105"/>
            </a:path>
          </a:pathLst>
        </a:custGeom>
        <a:noFill/>
        <a:ln w="12700" cap="flat" cmpd="sng" algn="ctr">
          <a:solidFill>
            <a:schemeClr val="accent1">
              <a:shade val="90000"/>
              <a:hueOff val="-310066"/>
              <a:satOff val="-7330"/>
              <a:lumOff val="15357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6D7166-2A0D-4E84-B46A-3134961BF947}">
      <dsp:nvSpPr>
        <dsp:cNvPr id="0" name=""/>
        <dsp:cNvSpPr/>
      </dsp:nvSpPr>
      <dsp:spPr>
        <a:xfrm>
          <a:off x="2646447" y="2577594"/>
          <a:ext cx="1402152" cy="856507"/>
        </a:xfrm>
        <a:prstGeom prst="roundRect">
          <a:avLst/>
        </a:prstGeom>
        <a:solidFill>
          <a:srgbClr val="92D050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>
              <a:solidFill>
                <a:srgbClr val="002060"/>
              </a:solidFill>
            </a:rPr>
            <a:t>Acolhimento temporário</a:t>
          </a:r>
        </a:p>
      </dsp:txBody>
      <dsp:txXfrm>
        <a:off x="2688258" y="2619405"/>
        <a:ext cx="1318530" cy="772885"/>
      </dsp:txXfrm>
    </dsp:sp>
    <dsp:sp modelId="{0830F1B1-7195-4D1B-B3E0-6AA0BB73251F}">
      <dsp:nvSpPr>
        <dsp:cNvPr id="0" name=""/>
        <dsp:cNvSpPr/>
      </dsp:nvSpPr>
      <dsp:spPr>
        <a:xfrm>
          <a:off x="3093178" y="395885"/>
          <a:ext cx="3387904" cy="3387904"/>
        </a:xfrm>
        <a:custGeom>
          <a:avLst/>
          <a:gdLst/>
          <a:ahLst/>
          <a:cxnLst/>
          <a:rect l="0" t="0" r="0" b="0"/>
          <a:pathLst>
            <a:path>
              <a:moveTo>
                <a:pt x="70385" y="2177174"/>
              </a:moveTo>
              <a:arcTo wR="1693952" hR="1693952" stAng="9805524" swAng="944426"/>
            </a:path>
          </a:pathLst>
        </a:custGeom>
        <a:noFill/>
        <a:ln w="12700" cap="flat" cmpd="sng" algn="ctr">
          <a:solidFill>
            <a:schemeClr val="accent1">
              <a:shade val="90000"/>
              <a:hueOff val="-465100"/>
              <a:satOff val="-10994"/>
              <a:lumOff val="23035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F31A66-B1C9-4585-855C-4919FCA18B78}">
      <dsp:nvSpPr>
        <dsp:cNvPr id="0" name=""/>
        <dsp:cNvSpPr/>
      </dsp:nvSpPr>
      <dsp:spPr>
        <a:xfrm>
          <a:off x="2470942" y="1252008"/>
          <a:ext cx="1317041" cy="857757"/>
        </a:xfrm>
        <a:prstGeom prst="roundRect">
          <a:avLst/>
        </a:prstGeom>
        <a:solidFill>
          <a:srgbClr val="92D050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>
              <a:solidFill>
                <a:srgbClr val="002060"/>
              </a:solidFill>
            </a:rPr>
            <a:t>Benefícios socioassistenciais e transferência de renda</a:t>
          </a:r>
        </a:p>
      </dsp:txBody>
      <dsp:txXfrm>
        <a:off x="2512814" y="1293880"/>
        <a:ext cx="1233297" cy="774013"/>
      </dsp:txXfrm>
    </dsp:sp>
    <dsp:sp modelId="{B9F9E15E-07EA-4961-B15B-F80FCA49DA6C}">
      <dsp:nvSpPr>
        <dsp:cNvPr id="0" name=""/>
        <dsp:cNvSpPr/>
      </dsp:nvSpPr>
      <dsp:spPr>
        <a:xfrm>
          <a:off x="3140567" y="208254"/>
          <a:ext cx="3387904" cy="3387904"/>
        </a:xfrm>
        <a:custGeom>
          <a:avLst/>
          <a:gdLst/>
          <a:ahLst/>
          <a:cxnLst/>
          <a:rect l="0" t="0" r="0" b="0"/>
          <a:pathLst>
            <a:path>
              <a:moveTo>
                <a:pt x="131011" y="1040735"/>
              </a:moveTo>
              <a:arcTo wR="1693952" hR="1693952" stAng="12160923" swAng="651403"/>
            </a:path>
          </a:pathLst>
        </a:custGeom>
        <a:noFill/>
        <a:ln w="12700" cap="flat" cmpd="sng" algn="ctr">
          <a:solidFill>
            <a:schemeClr val="accent1">
              <a:shade val="90000"/>
              <a:hueOff val="-620133"/>
              <a:satOff val="-14659"/>
              <a:lumOff val="30714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104074-D1E1-453D-93C9-5D6596278786}">
      <dsp:nvSpPr>
        <dsp:cNvPr id="0" name=""/>
        <dsp:cNvSpPr/>
      </dsp:nvSpPr>
      <dsp:spPr>
        <a:xfrm>
          <a:off x="3232403" y="59392"/>
          <a:ext cx="1271148" cy="904180"/>
        </a:xfrm>
        <a:prstGeom prst="roundRect">
          <a:avLst/>
        </a:prstGeom>
        <a:solidFill>
          <a:srgbClr val="92D050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>
              <a:solidFill>
                <a:srgbClr val="002060"/>
              </a:solidFill>
            </a:rPr>
            <a:t>Trabalho social com famílias e indivíduos</a:t>
          </a:r>
        </a:p>
      </dsp:txBody>
      <dsp:txXfrm>
        <a:off x="3276541" y="103530"/>
        <a:ext cx="1182872" cy="815904"/>
      </dsp:txXfrm>
    </dsp:sp>
    <dsp:sp modelId="{4000E13B-7927-460D-B570-558BD03F3DBA}">
      <dsp:nvSpPr>
        <dsp:cNvPr id="0" name=""/>
        <dsp:cNvSpPr/>
      </dsp:nvSpPr>
      <dsp:spPr>
        <a:xfrm>
          <a:off x="3048330" y="193536"/>
          <a:ext cx="3387904" cy="3387904"/>
        </a:xfrm>
        <a:custGeom>
          <a:avLst/>
          <a:gdLst/>
          <a:ahLst/>
          <a:cxnLst/>
          <a:rect l="0" t="0" r="0" b="0"/>
          <a:pathLst>
            <a:path>
              <a:moveTo>
                <a:pt x="1462324" y="15910"/>
              </a:moveTo>
              <a:arcTo wR="1693952" hR="1693952" stAng="15728452" swAng="1437616"/>
            </a:path>
          </a:pathLst>
        </a:custGeom>
        <a:noFill/>
        <a:ln w="12700" cap="flat" cmpd="sng" algn="ctr">
          <a:solidFill>
            <a:schemeClr val="accent1">
              <a:shade val="90000"/>
              <a:hueOff val="-775166"/>
              <a:satOff val="-18324"/>
              <a:lumOff val="38392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EE4334-E237-4297-8B8D-F43D7BF22ABE}">
      <dsp:nvSpPr>
        <dsp:cNvPr id="0" name=""/>
        <dsp:cNvSpPr/>
      </dsp:nvSpPr>
      <dsp:spPr>
        <a:xfrm>
          <a:off x="0" y="18831"/>
          <a:ext cx="2054128" cy="14391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/>
            <a:t>Plano de Ação: Serviço de Proteção em Situação de Calamidade Pública e Emergência</a:t>
          </a:r>
        </a:p>
      </dsp:txBody>
      <dsp:txXfrm>
        <a:off x="42152" y="60983"/>
        <a:ext cx="1969824" cy="1354867"/>
      </dsp:txXfrm>
    </dsp:sp>
    <dsp:sp modelId="{0F7E9D3C-E9B1-41A6-A6CC-7E11566D0359}">
      <dsp:nvSpPr>
        <dsp:cNvPr id="0" name=""/>
        <dsp:cNvSpPr/>
      </dsp:nvSpPr>
      <dsp:spPr>
        <a:xfrm rot="83683">
          <a:off x="2248843" y="691890"/>
          <a:ext cx="351727" cy="2130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900" kern="1200"/>
        </a:p>
      </dsp:txBody>
      <dsp:txXfrm>
        <a:off x="2248852" y="733727"/>
        <a:ext cx="287804" cy="127846"/>
      </dsp:txXfrm>
    </dsp:sp>
    <dsp:sp modelId="{9DDF3A72-8C4A-4682-A24B-CB6FF8CCA8B5}">
      <dsp:nvSpPr>
        <dsp:cNvPr id="0" name=""/>
        <dsp:cNvSpPr/>
      </dsp:nvSpPr>
      <dsp:spPr>
        <a:xfrm>
          <a:off x="2689631" y="378320"/>
          <a:ext cx="1135578" cy="8287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/>
            <a:t>Aprovação do CMAS</a:t>
          </a:r>
        </a:p>
      </dsp:txBody>
      <dsp:txXfrm>
        <a:off x="2713906" y="402595"/>
        <a:ext cx="1087028" cy="780247"/>
      </dsp:txXfrm>
    </dsp:sp>
    <dsp:sp modelId="{D349A73C-FF2C-4791-AB95-45A6B90A8DFE}">
      <dsp:nvSpPr>
        <dsp:cNvPr id="0" name=""/>
        <dsp:cNvSpPr/>
      </dsp:nvSpPr>
      <dsp:spPr>
        <a:xfrm rot="4493">
          <a:off x="3930056" y="667394"/>
          <a:ext cx="509765" cy="2238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900" kern="1200"/>
        </a:p>
      </dsp:txBody>
      <dsp:txXfrm>
        <a:off x="3930056" y="712130"/>
        <a:ext cx="442595" cy="134339"/>
      </dsp:txXfrm>
    </dsp:sp>
    <dsp:sp modelId="{47F858D5-27F8-49CC-9883-73695AE49F6C}">
      <dsp:nvSpPr>
        <dsp:cNvPr id="0" name=""/>
        <dsp:cNvSpPr/>
      </dsp:nvSpPr>
      <dsp:spPr>
        <a:xfrm>
          <a:off x="4604510" y="30942"/>
          <a:ext cx="2052004" cy="15297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/>
            <a:t>Apresentação do Plano para os servidores da SEMAS,  rede socioassistencial e intersetorial</a:t>
          </a:r>
        </a:p>
      </dsp:txBody>
      <dsp:txXfrm>
        <a:off x="4649315" y="75747"/>
        <a:ext cx="1962394" cy="1440147"/>
      </dsp:txXfrm>
    </dsp:sp>
    <dsp:sp modelId="{C79D5A4E-E03E-4F0C-B439-A853030D0A1A}">
      <dsp:nvSpPr>
        <dsp:cNvPr id="0" name=""/>
        <dsp:cNvSpPr/>
      </dsp:nvSpPr>
      <dsp:spPr>
        <a:xfrm rot="3176">
          <a:off x="6934971" y="720468"/>
          <a:ext cx="416937" cy="2702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100" kern="1200"/>
        </a:p>
      </dsp:txBody>
      <dsp:txXfrm>
        <a:off x="6934971" y="774485"/>
        <a:ext cx="335856" cy="162161"/>
      </dsp:txXfrm>
    </dsp:sp>
    <dsp:sp modelId="{EA4A98BC-B4CA-4672-9223-10A3A4B359F8}">
      <dsp:nvSpPr>
        <dsp:cNvPr id="0" name=""/>
        <dsp:cNvSpPr/>
      </dsp:nvSpPr>
      <dsp:spPr>
        <a:xfrm>
          <a:off x="7675416" y="155753"/>
          <a:ext cx="1482335" cy="12852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/>
            <a:t>Capacitação através de oficinas servidores da SEMAS</a:t>
          </a:r>
        </a:p>
      </dsp:txBody>
      <dsp:txXfrm>
        <a:off x="7713061" y="193398"/>
        <a:ext cx="1407045" cy="1209994"/>
      </dsp:txXfrm>
    </dsp:sp>
    <dsp:sp modelId="{6CC87F9A-D0F3-4BF6-B339-18C17C53A0A6}">
      <dsp:nvSpPr>
        <dsp:cNvPr id="0" name=""/>
        <dsp:cNvSpPr/>
      </dsp:nvSpPr>
      <dsp:spPr>
        <a:xfrm rot="60020">
          <a:off x="9255937" y="741084"/>
          <a:ext cx="392680" cy="2484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000" kern="1200"/>
        </a:p>
      </dsp:txBody>
      <dsp:txXfrm>
        <a:off x="9255943" y="790121"/>
        <a:ext cx="318147" cy="149066"/>
      </dsp:txXfrm>
    </dsp:sp>
    <dsp:sp modelId="{A8189175-3E8F-43EE-9FAE-CBCF9857FBDD}">
      <dsp:nvSpPr>
        <dsp:cNvPr id="0" name=""/>
        <dsp:cNvSpPr/>
      </dsp:nvSpPr>
      <dsp:spPr>
        <a:xfrm>
          <a:off x="9912087" y="384118"/>
          <a:ext cx="1205714" cy="9018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/>
            <a:t>Cadastro dos servidores aptos</a:t>
          </a:r>
        </a:p>
      </dsp:txBody>
      <dsp:txXfrm>
        <a:off x="9938501" y="410532"/>
        <a:ext cx="1152886" cy="849002"/>
      </dsp:txXfrm>
    </dsp:sp>
    <dsp:sp modelId="{950926A7-AF9B-4512-91AD-A5CDA78F7F2D}">
      <dsp:nvSpPr>
        <dsp:cNvPr id="0" name=""/>
        <dsp:cNvSpPr/>
      </dsp:nvSpPr>
      <dsp:spPr>
        <a:xfrm rot="5385906">
          <a:off x="10392030" y="1525554"/>
          <a:ext cx="252536" cy="2551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200" kern="1200"/>
        </a:p>
      </dsp:txBody>
      <dsp:txXfrm rot="-5400000">
        <a:off x="10441587" y="1526879"/>
        <a:ext cx="153111" cy="176775"/>
      </dsp:txXfrm>
    </dsp:sp>
    <dsp:sp modelId="{5C11A60A-CF75-4EB9-964A-B8DDC4C6D4ED}">
      <dsp:nvSpPr>
        <dsp:cNvPr id="0" name=""/>
        <dsp:cNvSpPr/>
      </dsp:nvSpPr>
      <dsp:spPr>
        <a:xfrm>
          <a:off x="9808159" y="2043058"/>
          <a:ext cx="1428788" cy="12964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/>
            <a:t>Situação de Calamidade Pública ou Emergência decretada</a:t>
          </a:r>
        </a:p>
      </dsp:txBody>
      <dsp:txXfrm>
        <a:off x="9846130" y="2081029"/>
        <a:ext cx="1352846" cy="1220472"/>
      </dsp:txXfrm>
    </dsp:sp>
    <dsp:sp modelId="{580C5C02-8FA1-4AEF-B48B-6D2ADEAD97B9}">
      <dsp:nvSpPr>
        <dsp:cNvPr id="0" name=""/>
        <dsp:cNvSpPr/>
      </dsp:nvSpPr>
      <dsp:spPr>
        <a:xfrm rot="10779479">
          <a:off x="8774473" y="2543181"/>
          <a:ext cx="790184" cy="3123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300" kern="1200"/>
        </a:p>
      </dsp:txBody>
      <dsp:txXfrm rot="10800000">
        <a:off x="8868169" y="2605365"/>
        <a:ext cx="696487" cy="187394"/>
      </dsp:txXfrm>
    </dsp:sp>
    <dsp:sp modelId="{270D6D7B-6BF4-4F57-B1D9-F453770141C3}">
      <dsp:nvSpPr>
        <dsp:cNvPr id="0" name=""/>
        <dsp:cNvSpPr/>
      </dsp:nvSpPr>
      <dsp:spPr>
        <a:xfrm>
          <a:off x="6775212" y="2094064"/>
          <a:ext cx="1716258" cy="12288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/>
            <a:t>Acionamento da Assistência Social pela Defesa Civil</a:t>
          </a:r>
        </a:p>
      </dsp:txBody>
      <dsp:txXfrm>
        <a:off x="6811205" y="2130057"/>
        <a:ext cx="1644272" cy="1156911"/>
      </dsp:txXfrm>
    </dsp:sp>
    <dsp:sp modelId="{F48F49CE-F73F-4AA3-AF3A-9168759A281B}">
      <dsp:nvSpPr>
        <dsp:cNvPr id="0" name=""/>
        <dsp:cNvSpPr/>
      </dsp:nvSpPr>
      <dsp:spPr>
        <a:xfrm rot="10793950">
          <a:off x="5356283" y="2524368"/>
          <a:ext cx="1054224" cy="3744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600" kern="1200"/>
        </a:p>
      </dsp:txBody>
      <dsp:txXfrm rot="10800000">
        <a:off x="5468618" y="2599159"/>
        <a:ext cx="941889" cy="224669"/>
      </dsp:txXfrm>
    </dsp:sp>
    <dsp:sp modelId="{DC5E12FB-7478-47AE-853E-85B3A6916FEC}">
      <dsp:nvSpPr>
        <dsp:cNvPr id="0" name=""/>
        <dsp:cNvSpPr/>
      </dsp:nvSpPr>
      <dsp:spPr>
        <a:xfrm>
          <a:off x="3350520" y="2351604"/>
          <a:ext cx="1585894" cy="7261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/>
            <a:t>Convocação dos servidores aptos</a:t>
          </a:r>
        </a:p>
      </dsp:txBody>
      <dsp:txXfrm>
        <a:off x="3371787" y="2372871"/>
        <a:ext cx="1543360" cy="683566"/>
      </dsp:txXfrm>
    </dsp:sp>
    <dsp:sp modelId="{F231D905-32CB-4129-BAA0-DA60A3A59A4B}">
      <dsp:nvSpPr>
        <dsp:cNvPr id="0" name=""/>
        <dsp:cNvSpPr/>
      </dsp:nvSpPr>
      <dsp:spPr>
        <a:xfrm rot="10730852">
          <a:off x="2649207" y="2617807"/>
          <a:ext cx="473284" cy="2442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000" kern="1200"/>
        </a:p>
      </dsp:txBody>
      <dsp:txXfrm rot="10800000">
        <a:off x="2722488" y="2665928"/>
        <a:ext cx="399996" cy="146576"/>
      </dsp:txXfrm>
    </dsp:sp>
    <dsp:sp modelId="{79217EFA-212A-45A7-852A-12DA701908D9}">
      <dsp:nvSpPr>
        <dsp:cNvPr id="0" name=""/>
        <dsp:cNvSpPr/>
      </dsp:nvSpPr>
      <dsp:spPr>
        <a:xfrm>
          <a:off x="573784" y="2128827"/>
          <a:ext cx="1818653" cy="12786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/>
            <a:t>Formação do Comitê de Resposta Emergencial e Equipe Operacional</a:t>
          </a:r>
        </a:p>
      </dsp:txBody>
      <dsp:txXfrm>
        <a:off x="611236" y="2166279"/>
        <a:ext cx="1743749" cy="1203785"/>
      </dsp:txXfrm>
    </dsp:sp>
    <dsp:sp modelId="{DC7AF485-B158-435F-8D38-D2982E23CBEA}">
      <dsp:nvSpPr>
        <dsp:cNvPr id="0" name=""/>
        <dsp:cNvSpPr/>
      </dsp:nvSpPr>
      <dsp:spPr>
        <a:xfrm rot="5403168">
          <a:off x="1238324" y="3614693"/>
          <a:ext cx="463242" cy="2639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700" kern="1200"/>
        </a:p>
      </dsp:txBody>
      <dsp:txXfrm rot="-5400000">
        <a:off x="1390808" y="3515028"/>
        <a:ext cx="158346" cy="384069"/>
      </dsp:txXfrm>
    </dsp:sp>
    <dsp:sp modelId="{321CFBB0-5E91-4D39-9F0B-850A304626A1}">
      <dsp:nvSpPr>
        <dsp:cNvPr id="0" name=""/>
        <dsp:cNvSpPr/>
      </dsp:nvSpPr>
      <dsp:spPr>
        <a:xfrm>
          <a:off x="242533" y="4106757"/>
          <a:ext cx="2478029" cy="7152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/>
            <a:t>Atuação no(s) território(s) atingidos pelo tempo necessário</a:t>
          </a:r>
        </a:p>
      </dsp:txBody>
      <dsp:txXfrm>
        <a:off x="263483" y="4127707"/>
        <a:ext cx="2436129" cy="673389"/>
      </dsp:txXfrm>
    </dsp:sp>
    <dsp:sp modelId="{848A73C3-C391-4985-8612-AFCF5BD284D0}">
      <dsp:nvSpPr>
        <dsp:cNvPr id="0" name=""/>
        <dsp:cNvSpPr/>
      </dsp:nvSpPr>
      <dsp:spPr>
        <a:xfrm rot="21520483">
          <a:off x="3151058" y="4331116"/>
          <a:ext cx="605909" cy="2928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200" kern="1200"/>
        </a:p>
      </dsp:txBody>
      <dsp:txXfrm>
        <a:off x="3151070" y="4390705"/>
        <a:ext cx="518049" cy="175720"/>
      </dsp:txXfrm>
    </dsp:sp>
    <dsp:sp modelId="{B76D8EEF-3112-492C-8748-30CED3E1578F}">
      <dsp:nvSpPr>
        <dsp:cNvPr id="0" name=""/>
        <dsp:cNvSpPr/>
      </dsp:nvSpPr>
      <dsp:spPr>
        <a:xfrm>
          <a:off x="4151823" y="3900504"/>
          <a:ext cx="1927953" cy="9596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/>
            <a:t>Pagamento dos servidores conforme previsto no Plano de Ação</a:t>
          </a:r>
        </a:p>
      </dsp:txBody>
      <dsp:txXfrm>
        <a:off x="4179930" y="3928611"/>
        <a:ext cx="1871739" cy="9034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9131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29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861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651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0537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79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390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538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714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/>
              <a:t>4/17/2024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474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720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4/17/2024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0174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leismunicipais.com.br/a/ms/d/dourados/lei-ordinaria/2023/503/5036/lei-ordinaria-n-5036-2023-dispoe-sobre-criacao-de-dispositivos-na-lei-n-4860-de-07-de-julho-n-de-2022-que-dispoe-sobre-a-concessao-de-beneficios-eventuais-no-ambito-da-politica-publica-de-assistencia-social-no-municipio-de-dourados-estado-do-mato-grosso-do-sul-e-da-outras-providencias" TargetMode="External"/><Relationship Id="rId2" Type="http://schemas.openxmlformats.org/officeDocument/2006/relationships/hyperlink" Target="https://leismunicipais.com.br/a/ms/d/dourados/lei-ordinaria/2023/509/5094/lei-ordinaria-n-5094-2023-dispoe-sobre-criacao-de-dispositivos-na-lei-n-4860-de-07-de-julho-n-de-2022-que-dispoe-sobre-a-concessao-de-beneficios-eventuais-no-ambito-da-politica-publica-de-assistencia-social-no-municipio-de-dourados-estado-do-mato-grosso-do-sul-e-da-outras-providencias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7B6rWEiJQPk" TargetMode="External"/><Relationship Id="rId3" Type="http://schemas.openxmlformats.org/officeDocument/2006/relationships/hyperlink" Target="https://www.youtube.com/watch?v=N9X_DqryCVs" TargetMode="External"/><Relationship Id="rId7" Type="http://schemas.openxmlformats.org/officeDocument/2006/relationships/hyperlink" Target="https://www.youtube.com/watch?v=Svc95KrSOCc" TargetMode="External"/><Relationship Id="rId2" Type="http://schemas.openxmlformats.org/officeDocument/2006/relationships/hyperlink" Target="https://www.youtube.com/watch?v=-QknQ9fVAn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c1QfCGhpYuc" TargetMode="External"/><Relationship Id="rId5" Type="http://schemas.openxmlformats.org/officeDocument/2006/relationships/hyperlink" Target="https://www.youtube.com/watch?v=e3XKbuaFLBs" TargetMode="External"/><Relationship Id="rId4" Type="http://schemas.openxmlformats.org/officeDocument/2006/relationships/hyperlink" Target="https://www.youtube.com/watch?v=jxTUqbJEQ5M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mailto:emergencianosuas@mds.gov.br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dgsuas.semas@dourados.ms.gov.br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77CB0C-14EF-4297-BC65-71086DE761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2345755"/>
          </a:xfrm>
        </p:spPr>
        <p:txBody>
          <a:bodyPr/>
          <a:lstStyle/>
          <a:p>
            <a:pPr algn="ctr"/>
            <a:r>
              <a:rPr lang="pt-BR" b="1" dirty="0">
                <a:solidFill>
                  <a:schemeClr val="accent1"/>
                </a:solidFill>
                <a:latin typeface="+mn-lt"/>
              </a:rPr>
              <a:t>Plano de Ação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104A9F5-65C5-4611-A12D-4C28419AC1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3267636"/>
            <a:ext cx="10058400" cy="1166142"/>
          </a:xfrm>
        </p:spPr>
        <p:txBody>
          <a:bodyPr/>
          <a:lstStyle/>
          <a:p>
            <a:pPr algn="ctr"/>
            <a:r>
              <a:rPr lang="pt-BR" b="1" dirty="0">
                <a:solidFill>
                  <a:schemeClr val="accent1"/>
                </a:solidFill>
                <a:latin typeface="+mn-lt"/>
              </a:rPr>
              <a:t>Serviço de proteção em situações </a:t>
            </a:r>
            <a:r>
              <a:rPr lang="pt-BR" b="1" dirty="0" smtClean="0">
                <a:solidFill>
                  <a:schemeClr val="accent1"/>
                </a:solidFill>
                <a:latin typeface="+mn-lt"/>
              </a:rPr>
              <a:t>de </a:t>
            </a:r>
            <a:r>
              <a:rPr lang="pt-BR" b="1" dirty="0">
                <a:solidFill>
                  <a:schemeClr val="accent1"/>
                </a:solidFill>
                <a:latin typeface="+mn-lt"/>
              </a:rPr>
              <a:t>emergências </a:t>
            </a:r>
            <a:r>
              <a:rPr lang="pt-BR" b="1" dirty="0" smtClean="0">
                <a:solidFill>
                  <a:schemeClr val="accent1"/>
                </a:solidFill>
                <a:latin typeface="+mn-lt"/>
              </a:rPr>
              <a:t>e </a:t>
            </a:r>
          </a:p>
          <a:p>
            <a:pPr algn="ctr"/>
            <a:r>
              <a:rPr lang="pt-BR" b="1" dirty="0" smtClean="0">
                <a:solidFill>
                  <a:schemeClr val="accent1"/>
                </a:solidFill>
              </a:rPr>
              <a:t>ESTADO DE </a:t>
            </a:r>
            <a:r>
              <a:rPr lang="pt-BR" b="1" dirty="0">
                <a:solidFill>
                  <a:schemeClr val="accent1"/>
                </a:solidFill>
              </a:rPr>
              <a:t>calamidades públicas</a:t>
            </a:r>
            <a:endParaRPr lang="pt-BR" b="1" dirty="0">
              <a:solidFill>
                <a:schemeClr val="accent1"/>
              </a:solidFill>
              <a:latin typeface="+mn-lt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0BCEBC6F-DB0E-4376-A76A-C4E3145588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15211"/>
            <a:ext cx="12192000" cy="162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4527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E069BC-914D-4972-94A1-D2CFBCEC1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600" b="1" dirty="0">
                <a:solidFill>
                  <a:schemeClr val="tx1"/>
                </a:solidFill>
                <a:latin typeface="+mn-lt"/>
              </a:rPr>
              <a:t>Serviço de Proteção em Situações de Calamidades Públicas e de Emergências </a:t>
            </a:r>
            <a:endParaRPr lang="pt-BR" sz="3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2CFD7B0-63F5-40A6-B26C-408388D70A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800" b="1" dirty="0" smtClean="0">
                <a:solidFill>
                  <a:srgbClr val="FF0000"/>
                </a:solidFill>
              </a:rPr>
              <a:t>Público-Alvo</a:t>
            </a:r>
            <a:endParaRPr lang="pt-BR" sz="2800" b="1" dirty="0">
              <a:solidFill>
                <a:srgbClr val="FF0000"/>
              </a:solidFill>
            </a:endParaRPr>
          </a:p>
          <a:p>
            <a:endParaRPr lang="pt-BR" dirty="0"/>
          </a:p>
          <a:p>
            <a:pPr algn="just"/>
            <a:r>
              <a:rPr lang="pt-BR" sz="2400" dirty="0">
                <a:solidFill>
                  <a:schemeClr val="tx1"/>
                </a:solidFill>
              </a:rPr>
              <a:t>Famílias e indivíduos atingidos por situações de emergências e calamidades públicas como incêndios, desabamentos, deslizamentos, alagamentos, epidemias e pandemias, que tiveram pessoas em óbito, perdas parciais ou totais de moradia, objetos ou utensílios pessoais, e se encontram temporária ou definitivamente desabrigados ou desalojados, removidos e áreas consideradas de risco, independentemente de critério de renda.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66258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E32203-40D4-4BD6-B6A4-B2640F666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600" b="1" dirty="0">
                <a:solidFill>
                  <a:schemeClr val="tx1"/>
                </a:solidFill>
                <a:latin typeface="+mn-lt"/>
              </a:rPr>
              <a:t>Serviço de Proteção em Situações de Calamidades Públicas e de Emergências </a:t>
            </a:r>
            <a:endParaRPr lang="pt-BR" sz="3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8321177-C70F-4ABC-BF23-9AE005D214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800" b="1" dirty="0">
                <a:solidFill>
                  <a:srgbClr val="FF0000"/>
                </a:solidFill>
              </a:rPr>
              <a:t>Objetivo </a:t>
            </a:r>
          </a:p>
          <a:p>
            <a:pPr algn="just"/>
            <a:r>
              <a:rPr lang="pt-BR" sz="2400" dirty="0">
                <a:solidFill>
                  <a:schemeClr val="tx1"/>
                </a:solidFill>
              </a:rPr>
              <a:t>Assegurar apoio e proteção às famílias e indivíduos atingidos por situações de calamidades públicas e emergências de Dourados-MS, com oferta de alojamento provisório, escuta qualificada, provisões materiais e inserção na rede socioassistencial de proteção social especial e de proteção social básica, com vistas a minimizar os danos e favorecer a reconstrução das condições de vida familiar e comunitária.</a:t>
            </a:r>
          </a:p>
          <a:p>
            <a:pPr algn="just"/>
            <a:endParaRPr lang="pt-BR" dirty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94321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01A46B-CD97-4EA6-8BB5-E482B34E8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sz="3600" b="1" dirty="0">
                <a:solidFill>
                  <a:schemeClr val="tx1"/>
                </a:solidFill>
                <a:latin typeface="+mn-lt"/>
              </a:rPr>
              <a:t>Eixos de atuação da Assistência Social em contexto de calamidades públicas e emergências</a:t>
            </a:r>
            <a:r>
              <a:rPr lang="pt-BR" sz="3600" dirty="0"/>
              <a:t/>
            </a:r>
            <a:br>
              <a:rPr lang="pt-BR" sz="3600" dirty="0"/>
            </a:br>
            <a:endParaRPr lang="pt-BR" sz="3600" dirty="0"/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A0355AA2-A67A-49CF-AFE1-480EE1AA05D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96963" y="1846263"/>
          <a:ext cx="10058400" cy="41087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luxograma: Processo Alternativo 2">
            <a:extLst>
              <a:ext uri="{FF2B5EF4-FFF2-40B4-BE49-F238E27FC236}">
                <a16:creationId xmlns:a16="http://schemas.microsoft.com/office/drawing/2014/main" id="{6EEFC1A0-11F0-4BBE-ACE1-67CBE2DB59F1}"/>
              </a:ext>
            </a:extLst>
          </p:cNvPr>
          <p:cNvSpPr/>
          <p:nvPr/>
        </p:nvSpPr>
        <p:spPr>
          <a:xfrm>
            <a:off x="1222744" y="3067266"/>
            <a:ext cx="1329070" cy="833380"/>
          </a:xfrm>
          <a:prstGeom prst="flowChartAlternate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schemeClr val="tx1"/>
                </a:solidFill>
              </a:rPr>
              <a:t>Equipe Operacional</a:t>
            </a:r>
          </a:p>
        </p:txBody>
      </p:sp>
      <p:sp>
        <p:nvSpPr>
          <p:cNvPr id="5" name="Fluxograma: Processo Alternativo 4">
            <a:extLst>
              <a:ext uri="{FF2B5EF4-FFF2-40B4-BE49-F238E27FC236}">
                <a16:creationId xmlns:a16="http://schemas.microsoft.com/office/drawing/2014/main" id="{778487A0-3946-4DE9-ABDB-D9C0D152B2F4}"/>
              </a:ext>
            </a:extLst>
          </p:cNvPr>
          <p:cNvSpPr/>
          <p:nvPr/>
        </p:nvSpPr>
        <p:spPr>
          <a:xfrm>
            <a:off x="9516140" y="3067266"/>
            <a:ext cx="1222744" cy="83338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/>
              <a:t>Comitê Gestor de Resposta</a:t>
            </a:r>
          </a:p>
        </p:txBody>
      </p:sp>
    </p:spTree>
    <p:extLst>
      <p:ext uri="{BB962C8B-B14F-4D97-AF65-F5344CB8AC3E}">
        <p14:creationId xmlns:p14="http://schemas.microsoft.com/office/powerpoint/2010/main" val="1286824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791C49B-3B15-4575-8470-5A18DF84DD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6E9DAEC-5DA8-43A8-93EE-2D1A73327D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C3834FA-9098-4977-8976-FB24372168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090517C-BDF9-433B-88F9-8FA0525123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51BD41D-790A-403C-A886-E7185B7C9D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669120F-CE18-4885-BDB9-8F85D80F13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C6D7166-2A0D-4E84-B46A-3134961BF9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830F1B1-7195-4D1B-B3E0-6AA0BB7325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6F31A66-B1C9-4585-855C-4919FCA18B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9F9E15E-07EA-4961-B15B-F80FCA49DA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5104074-D1E1-453D-93C9-5D65962787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000E13B-7927-460D-B570-558BD03F3D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54BBF3-A171-4AEB-84EC-5E540F982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191387"/>
            <a:ext cx="10058400" cy="1242967"/>
          </a:xfrm>
        </p:spPr>
        <p:txBody>
          <a:bodyPr>
            <a:noAutofit/>
          </a:bodyPr>
          <a:lstStyle/>
          <a:p>
            <a:pPr algn="ctr"/>
            <a:r>
              <a:rPr lang="pt-BR" sz="3200" b="1" dirty="0">
                <a:latin typeface="+mn-lt"/>
              </a:rPr>
              <a:t>Operacionalização do Serviço de Proteção em Situações de Calamidade e de Emergências no SUAS</a:t>
            </a:r>
            <a:endParaRPr lang="pt-BR" sz="3000" dirty="0">
              <a:solidFill>
                <a:srgbClr val="FF0000"/>
              </a:solidFill>
              <a:latin typeface="+mn-lt"/>
            </a:endParaRPr>
          </a:p>
        </p:txBody>
      </p:sp>
      <p:graphicFrame>
        <p:nvGraphicFramePr>
          <p:cNvPr id="4" name="Espaço Reservado para Conteúdo 4">
            <a:extLst>
              <a:ext uri="{FF2B5EF4-FFF2-40B4-BE49-F238E27FC236}">
                <a16:creationId xmlns:a16="http://schemas.microsoft.com/office/drawing/2014/main" id="{1709ED5B-AA81-4B6E-A119-74E81AB8F9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7777912"/>
              </p:ext>
            </p:extLst>
          </p:nvPr>
        </p:nvGraphicFramePr>
        <p:xfrm>
          <a:off x="433891" y="1434354"/>
          <a:ext cx="11385177" cy="54236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luxograma: Processo Alternativo 2">
            <a:extLst>
              <a:ext uri="{FF2B5EF4-FFF2-40B4-BE49-F238E27FC236}">
                <a16:creationId xmlns:a16="http://schemas.microsoft.com/office/drawing/2014/main" id="{2D0B3BCE-2F7C-4748-A350-36F152677944}"/>
              </a:ext>
            </a:extLst>
          </p:cNvPr>
          <p:cNvSpPr/>
          <p:nvPr/>
        </p:nvSpPr>
        <p:spPr>
          <a:xfrm>
            <a:off x="7483640" y="5336829"/>
            <a:ext cx="1864897" cy="91180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 Monitoramento e avaliação</a:t>
            </a:r>
          </a:p>
        </p:txBody>
      </p:sp>
      <p:sp>
        <p:nvSpPr>
          <p:cNvPr id="5" name="Seta: para a Direita 4">
            <a:extLst>
              <a:ext uri="{FF2B5EF4-FFF2-40B4-BE49-F238E27FC236}">
                <a16:creationId xmlns:a16="http://schemas.microsoft.com/office/drawing/2014/main" id="{3848C1DB-EA9E-4FA5-BF01-DE6668F4E5B3}"/>
              </a:ext>
            </a:extLst>
          </p:cNvPr>
          <p:cNvSpPr/>
          <p:nvPr/>
        </p:nvSpPr>
        <p:spPr>
          <a:xfrm>
            <a:off x="6701589" y="5702968"/>
            <a:ext cx="553453" cy="252664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4944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EEE4334-E237-4297-8B8D-F43D7BF22A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F7E9D3C-E9B1-41A6-A6CC-7E11566D03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DDF3A72-8C4A-4682-A24B-CB6FF8CCA8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349A73C-FF2C-4791-AB95-45A6B90A8D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7F858D5-27F8-49CC-9883-73695AE49F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9D5A4E-E03E-4F0C-B439-A853030D0A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A4A98BC-B4CA-4672-9223-10A3A4B359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CC87F9A-D0F3-4BF6-B339-18C17C53A0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8189175-3E8F-43EE-9FAE-CBCF9857FB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50926A7-AF9B-4512-91AD-A5CDA78F7F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C11A60A-CF75-4EB9-964A-B8DDC4C6D4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80C5C02-8FA1-4AEF-B48B-6D2ADEAD97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70D6D7B-6BF4-4F57-B1D9-F453770141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48F49CE-F73F-4AA3-AF3A-9168759A28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C5E12FB-7478-47AE-853E-85B3A6916F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231D905-32CB-4129-BAA0-DA60A3A59A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9217EFA-212A-45A7-852A-12DA701908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C7AF485-B158-435F-8D38-D2982E23CB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21CFBB0-5E91-4D39-9F0B-850A304626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48A73C3-C391-4985-8612-AFCF5BD284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76D8EEF-3112-492C-8748-30CED3E157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3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463971-DA27-4D75-BEA7-A879A58C6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800" dirty="0">
                <a:latin typeface="+mn-lt"/>
              </a:rPr>
              <a:t>Importante!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A2031B0-4CBB-476E-9CBD-14463636BB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pt-BR" sz="2400" b="1" dirty="0"/>
              <a:t> Situação adversa sem necessidade de Decreto de Situação de Calamidade Pública ou Emergência:</a:t>
            </a:r>
            <a:r>
              <a:rPr lang="pt-BR" dirty="0"/>
              <a:t> atuação do CRAS no território de abrangência;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2400" b="1" dirty="0"/>
              <a:t> Situação adversa com Decreto de Situação de Calamidade Pública ou Emergência:</a:t>
            </a:r>
            <a:r>
              <a:rPr lang="pt-BR" dirty="0"/>
              <a:t> atuação da equipe do Serviço de Proteção em Situações de Calamidades Públicas e de Emergências.</a:t>
            </a:r>
          </a:p>
        </p:txBody>
      </p:sp>
    </p:spTree>
    <p:extLst>
      <p:ext uri="{BB962C8B-B14F-4D97-AF65-F5344CB8AC3E}">
        <p14:creationId xmlns:p14="http://schemas.microsoft.com/office/powerpoint/2010/main" val="4489003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63C729-ADE6-45DD-B725-23E46AF4B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600" b="1" dirty="0">
                <a:solidFill>
                  <a:schemeClr val="tx1"/>
                </a:solidFill>
                <a:latin typeface="+mn-lt"/>
              </a:rPr>
              <a:t>Serviço de Proteção em Situações de Calamidades Públicas e Emergências </a:t>
            </a:r>
            <a:endParaRPr lang="pt-BR" sz="3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2969B9E-10DA-4EAE-A9E9-76C4136897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059" y="1737359"/>
            <a:ext cx="10281621" cy="4394499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rgbClr val="FF0000"/>
                </a:solidFill>
              </a:rPr>
              <a:t>Financiamento: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2400" dirty="0"/>
              <a:t>O Município de Dourados foi elegível para o repasse de recurso extraordinário do Sistema Único de Assistência Social - SUAS para incremento temporário na execução de ações socioassistenciais através da Portaria 751/2022, sendo </a:t>
            </a:r>
            <a:r>
              <a:rPr lang="pt-BR" sz="2400" b="1" dirty="0"/>
              <a:t>PSB</a:t>
            </a:r>
            <a:r>
              <a:rPr lang="pt-BR" sz="2400" dirty="0"/>
              <a:t>: R$ 112.000,00 (cento e doze mil reais) e </a:t>
            </a:r>
            <a:r>
              <a:rPr lang="pt-BR" sz="2400" b="1" dirty="0"/>
              <a:t>PSE</a:t>
            </a:r>
            <a:r>
              <a:rPr lang="pt-BR" sz="2400" dirty="0"/>
              <a:t>: R$ 96.000,00 (noventa e seis mil reais);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2400" dirty="0"/>
              <a:t>Municípios que tiveram reconhecimento de situação de emergência ou calamidade pública a partir de 1 de nov. 2021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2400" dirty="0"/>
              <a:t>Consulta: https://s2id.mi.gov.br/paginas/relatorios/</a:t>
            </a:r>
          </a:p>
          <a:p>
            <a:pPr marL="0" indent="0" algn="just">
              <a:buNone/>
            </a:pPr>
            <a:r>
              <a:rPr lang="pt-BR" sz="2600" dirty="0"/>
              <a:t> </a:t>
            </a:r>
          </a:p>
          <a:p>
            <a:pPr marL="0" indent="0" algn="just">
              <a:buNone/>
            </a:pPr>
            <a:endParaRPr lang="pt-BR" sz="2400" dirty="0"/>
          </a:p>
          <a:p>
            <a:pPr marL="0" indent="0" algn="just">
              <a:buNone/>
            </a:pPr>
            <a:endParaRPr lang="pt-BR" sz="2400" dirty="0"/>
          </a:p>
          <a:p>
            <a:pPr marL="0" indent="0" algn="just">
              <a:buNone/>
            </a:pPr>
            <a:endParaRPr lang="pt-BR" sz="2400" dirty="0"/>
          </a:p>
          <a:p>
            <a:pPr marL="0" indent="0" algn="just">
              <a:buNone/>
            </a:pPr>
            <a:endParaRPr lang="pt-BR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848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AFFE66-DE7E-403C-BAAA-BFA66159D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993557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>
                <a:solidFill>
                  <a:schemeClr val="tx1"/>
                </a:solidFill>
                <a:latin typeface="+mn-lt"/>
              </a:rPr>
              <a:t>Serviço de Proteção em Situações de Calamidades Públicas e de Emergências </a:t>
            </a:r>
            <a:endParaRPr lang="pt-BR" sz="3200" dirty="0">
              <a:latin typeface="+mn-lt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C190E24-2578-4AC2-A327-729B0151D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280160"/>
            <a:ext cx="10058400" cy="4949190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200" b="1" dirty="0">
                <a:solidFill>
                  <a:srgbClr val="FF0000"/>
                </a:solidFill>
              </a:rPr>
              <a:t>Financiamento:</a:t>
            </a:r>
            <a:endParaRPr lang="pt-BR" sz="7200" dirty="0"/>
          </a:p>
          <a:p>
            <a:pPr mar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pt-BR" sz="5500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200" dirty="0"/>
              <a:t>Benefícios Eventuais a Lei Municipal n° 4.860/2022 prevê o atendimento em </a:t>
            </a:r>
            <a:r>
              <a:rPr lang="pt-BR" sz="7200" dirty="0">
                <a:solidFill>
                  <a:schemeClr val="tx1"/>
                </a:solidFill>
              </a:rPr>
              <a:t>situação de vulnerabilidade ou calamidade pública</a:t>
            </a:r>
            <a:r>
              <a:rPr lang="pt-BR" sz="7200" dirty="0"/>
              <a:t>  </a:t>
            </a:r>
            <a:r>
              <a:rPr lang="pt-BR" sz="7200" dirty="0">
                <a:solidFill>
                  <a:srgbClr val="FF0000"/>
                </a:solidFill>
              </a:rPr>
              <a:t>e emergência </a:t>
            </a:r>
            <a:r>
              <a:rPr lang="pt-BR" sz="6400" dirty="0">
                <a:solidFill>
                  <a:srgbClr val="FF0000"/>
                </a:solidFill>
              </a:rPr>
              <a:t>(Redação acrescida pela Lei nº </a:t>
            </a:r>
            <a:r>
              <a:rPr lang="pt-BR" sz="6400" u="sng" dirty="0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5094</a:t>
            </a:r>
            <a:r>
              <a:rPr lang="pt-BR" sz="6400" dirty="0">
                <a:solidFill>
                  <a:srgbClr val="FF0000"/>
                </a:solidFill>
              </a:rPr>
              <a:t>/2023</a:t>
            </a:r>
            <a:r>
              <a:rPr lang="pt-BR" sz="7200" dirty="0">
                <a:solidFill>
                  <a:srgbClr val="FF0000"/>
                </a:solidFill>
              </a:rPr>
              <a:t>)</a:t>
            </a:r>
            <a:r>
              <a:rPr lang="pt-BR" sz="7200" dirty="0"/>
              <a:t>, sendo cofinanciado pelo Fundo Municipal de Assistência Social, Fundo Municipal de Investimento Social – FMIS, bem como outras receitas advindas do Município.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pt-BR" sz="72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200" b="1" u="sng" dirty="0"/>
              <a:t>Art. 7º</a:t>
            </a:r>
            <a:r>
              <a:rPr lang="pt-BR" sz="7200" dirty="0"/>
              <a:t> São espécies de Benefícios Eventuais:</a:t>
            </a:r>
            <a:br>
              <a:rPr lang="pt-BR" sz="7200" dirty="0"/>
            </a:br>
            <a:r>
              <a:rPr lang="pt-BR" sz="7200" dirty="0"/>
              <a:t>I - Auxílio Natalidade;</a:t>
            </a:r>
            <a:br>
              <a:rPr lang="pt-BR" sz="7200" dirty="0"/>
            </a:br>
            <a:r>
              <a:rPr lang="pt-BR" sz="7200" dirty="0"/>
              <a:t>II - Auxílio Mortalidade;</a:t>
            </a:r>
            <a:br>
              <a:rPr lang="pt-BR" sz="7200" dirty="0"/>
            </a:br>
            <a:r>
              <a:rPr lang="pt-BR" sz="7200" dirty="0"/>
              <a:t>III - Auxílio Passagem;</a:t>
            </a:r>
            <a:br>
              <a:rPr lang="pt-BR" sz="7200" dirty="0"/>
            </a:br>
            <a:r>
              <a:rPr lang="pt-BR" sz="7200" dirty="0"/>
              <a:t>IV - Auxílio Documentação;</a:t>
            </a:r>
            <a:br>
              <a:rPr lang="pt-BR" sz="7200" dirty="0"/>
            </a:br>
            <a:r>
              <a:rPr lang="pt-BR" sz="7200" dirty="0"/>
              <a:t>V - Auxilio Alimentação;</a:t>
            </a:r>
            <a:br>
              <a:rPr lang="pt-BR" sz="7200" dirty="0"/>
            </a:br>
            <a:r>
              <a:rPr lang="pt-BR" sz="7200" dirty="0"/>
              <a:t>VI - Auxílio Cobertores;</a:t>
            </a:r>
            <a:br>
              <a:rPr lang="pt-BR" sz="7200" dirty="0"/>
            </a:br>
            <a:r>
              <a:rPr lang="pt-BR" sz="7200" dirty="0">
                <a:solidFill>
                  <a:srgbClr val="FF0000"/>
                </a:solidFill>
              </a:rPr>
              <a:t>VII - Auxílio Calamidade Pública</a:t>
            </a:r>
            <a:r>
              <a:rPr lang="pt-BR" sz="7200" dirty="0"/>
              <a:t>;</a:t>
            </a:r>
            <a:br>
              <a:rPr lang="pt-BR" sz="7200" dirty="0"/>
            </a:br>
            <a:r>
              <a:rPr lang="pt-BR" sz="7200" dirty="0"/>
              <a:t>VIII - Auxílio Transporte;</a:t>
            </a:r>
            <a:br>
              <a:rPr lang="pt-BR" sz="7200" dirty="0"/>
            </a:br>
            <a:r>
              <a:rPr lang="pt-BR" sz="7200" dirty="0"/>
              <a:t>IX - Auxílio Hospedagem;</a:t>
            </a:r>
            <a:br>
              <a:rPr lang="pt-BR" sz="7200" dirty="0"/>
            </a:br>
            <a:r>
              <a:rPr lang="pt-BR" sz="7200" dirty="0"/>
              <a:t>X - Aluguel Social (Redação acrescida pela Lei nº </a:t>
            </a:r>
            <a:r>
              <a:rPr lang="pt-BR" sz="7200" u="sng" dirty="0">
                <a:hlinkClick r:id="rId3"/>
              </a:rPr>
              <a:t>5036</a:t>
            </a:r>
            <a:r>
              <a:rPr lang="pt-BR" sz="7200" dirty="0"/>
              <a:t>/2023).</a:t>
            </a: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03506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98084B-A84C-448B-B78F-A31AE1168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/>
              <a:t>Importante esclarecimento!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A74DC95-4D11-4B4B-B1D6-24CB9113B8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70006"/>
          </a:xfrm>
        </p:spPr>
        <p:txBody>
          <a:bodyPr/>
          <a:lstStyle/>
          <a:p>
            <a:pPr algn="just"/>
            <a:r>
              <a:rPr lang="pt-BR" sz="2400" dirty="0"/>
              <a:t>“Não existe um benefício eventual específico para situações de calamidades. O que existe são especificidades para situações de calamidades públicas e emergências que devem ser levadas em consideração na gestão e oferta dos benefícios eventuais já existentes no Município (por nascimento, morte e vulnerabilidade temporária)”(Orientações técnicas sobre Benefícios Eventuais no SUAS, 2018, p. 62).</a:t>
            </a:r>
          </a:p>
          <a:p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3B6C582-113C-41C1-970F-2C2BBD7974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6780" y="3600450"/>
            <a:ext cx="262890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284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642BAF-0491-47DF-B0AA-F67ED92EF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200" b="1" dirty="0">
                <a:solidFill>
                  <a:schemeClr val="tx1"/>
                </a:solidFill>
              </a:rPr>
              <a:t>Serviço de Proteção em Situações de Calamidades Públicas e Emergências </a:t>
            </a:r>
            <a:endParaRPr lang="pt-BR" sz="32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DE2C74D-6DAA-4BF3-B77F-7F8465168F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>
                <a:solidFill>
                  <a:srgbClr val="FF0000"/>
                </a:solidFill>
              </a:rPr>
              <a:t>Financiamento:</a:t>
            </a:r>
            <a:endParaRPr lang="pt-BR" dirty="0"/>
          </a:p>
          <a:p>
            <a:pPr algn="just"/>
            <a:r>
              <a:rPr lang="pt-BR" dirty="0"/>
              <a:t>No que compete ao pagamento dos servidores que atuarem no Serviço de Proteção em Situações de Calamidades e de Emergências serão utilizadas as referências que constam na Lei Municipal 310/2016,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dirty="0"/>
              <a:t>Anexo </a:t>
            </a:r>
            <a:r>
              <a:rPr lang="pt-BR" dirty="0">
                <a:solidFill>
                  <a:schemeClr val="tx1"/>
                </a:solidFill>
              </a:rPr>
              <a:t>III – plantão de serviço;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/>
                </a:solidFill>
              </a:rPr>
              <a:t>Anexo VIII – plantão de sobreaviso à distância e;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/>
                </a:solidFill>
              </a:rPr>
              <a:t>Os percentuais previstos no pagamento de gratificação por serviço extraordinário, da Lei Municipal 107/2006, art. 92.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323759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2E90EC-CFE8-40C1-B4C9-72B2843D6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200" b="1" dirty="0">
                <a:solidFill>
                  <a:schemeClr val="tx1"/>
                </a:solidFill>
                <a:latin typeface="+mn-lt"/>
              </a:rPr>
              <a:t>Serviço de Proteção em Situações de Calamidades Públicas e de Emergências </a:t>
            </a:r>
            <a:endParaRPr lang="pt-BR" sz="3200" dirty="0">
              <a:latin typeface="+mn-lt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8B6FC37-208B-4334-B1C0-0CCC9BA0BB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BR" dirty="0">
                <a:solidFill>
                  <a:srgbClr val="FF0000"/>
                </a:solidFill>
              </a:rPr>
              <a:t>Financiamento:</a:t>
            </a:r>
          </a:p>
          <a:p>
            <a:pPr algn="just"/>
            <a:r>
              <a:rPr lang="pt-BR" dirty="0"/>
              <a:t>Resolução CNAS nº 012, de 11 de junho de 2013: aprova parâmetros e critérios para transferência de recursos do cofinanciamento federal para oferta do Serviço de Proteção em Situações de Calamidades Públicas e Emergências.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dirty="0"/>
              <a:t> Para solicitar este recurso federal é necessário que haja reconhecimento da situação de emergência ou calamidade pública pelo Ministério da Integração Nacional;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dirty="0"/>
              <a:t>É necessário que haja no mínimo um grupo de 50 pessoas desabrigadas ou desalojadas;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dirty="0"/>
              <a:t>Valor do repasse por pessoa R$ 400,00 (quatrocentos reais), totalizando R$ 20.000,00 (vinte mil reais) para um grupo de 50 pessoas;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dirty="0"/>
              <a:t>Os valores terão acréscimos conforme os dados informados: número de desalojados/desabrigados maior que 10% do total de habitantes do Município (ad. 20%); mais de 50% são crianças, pessoas com deficiência e idosos (ad. 10%); regulamentação de todas as modalidades de benefício eventual (ad. 10%); percentual de desalojados e desabrigados mais que 10% do total de habitantes e destes mais que 50% são crianças, pessoas com deficiência e idosos (ad. 32%);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dirty="0"/>
              <a:t>É garantido o repasse mínimo de dois meses, após isso o Município precisa solicitar a continuidade do recurso comprovando que ainda tem pessoas desabrigadas que necessitam do alojamento.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80023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F176CF-07EF-470B-B1D7-7D2EF6080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sz="4000" b="1" dirty="0">
                <a:solidFill>
                  <a:schemeClr val="accent1"/>
                </a:solidFill>
              </a:rPr>
              <a:t/>
            </a:r>
            <a:br>
              <a:rPr lang="pt-BR" sz="4000" b="1" dirty="0">
                <a:solidFill>
                  <a:schemeClr val="accent1"/>
                </a:solidFill>
              </a:rPr>
            </a:br>
            <a:r>
              <a:rPr lang="pt-BR" sz="4000" b="1" dirty="0">
                <a:solidFill>
                  <a:schemeClr val="accent1"/>
                </a:solidFill>
              </a:rPr>
              <a:t/>
            </a:r>
            <a:br>
              <a:rPr lang="pt-BR" sz="4000" b="1" dirty="0">
                <a:solidFill>
                  <a:schemeClr val="accent1"/>
                </a:solidFill>
              </a:rPr>
            </a:br>
            <a:r>
              <a:rPr lang="pt-BR" sz="4000" b="1" dirty="0">
                <a:solidFill>
                  <a:schemeClr val="accent1"/>
                </a:solidFill>
              </a:rPr>
              <a:t/>
            </a:r>
            <a:br>
              <a:rPr lang="pt-BR" sz="4000" b="1" dirty="0">
                <a:solidFill>
                  <a:schemeClr val="accent1"/>
                </a:solidFill>
              </a:rPr>
            </a:br>
            <a:r>
              <a:rPr lang="pt-BR" sz="4000" b="1" dirty="0">
                <a:solidFill>
                  <a:schemeClr val="accent1"/>
                </a:solidFill>
              </a:rPr>
              <a:t/>
            </a:r>
            <a:br>
              <a:rPr lang="pt-BR" sz="4000" b="1" dirty="0">
                <a:solidFill>
                  <a:schemeClr val="accent1"/>
                </a:solidFill>
              </a:rPr>
            </a:br>
            <a:r>
              <a:rPr lang="pt-BR" sz="4000" b="1" dirty="0">
                <a:solidFill>
                  <a:schemeClr val="accent1"/>
                </a:solidFill>
              </a:rPr>
              <a:t/>
            </a:r>
            <a:br>
              <a:rPr lang="pt-BR" sz="4000" b="1" dirty="0">
                <a:solidFill>
                  <a:schemeClr val="accent1"/>
                </a:solidFill>
              </a:rPr>
            </a:br>
            <a:r>
              <a:rPr lang="pt-BR" sz="4000" b="1" i="1" dirty="0">
                <a:solidFill>
                  <a:schemeClr val="accent1"/>
                </a:solidFill>
                <a:latin typeface="+mn-lt"/>
              </a:rPr>
              <a:t>Para refletir...</a:t>
            </a:r>
            <a:r>
              <a:rPr lang="pt-BR" sz="8800" b="1" dirty="0">
                <a:solidFill>
                  <a:schemeClr val="accent1"/>
                </a:solidFill>
              </a:rPr>
              <a:t/>
            </a:r>
            <a:br>
              <a:rPr lang="pt-BR" sz="8800" b="1" dirty="0">
                <a:solidFill>
                  <a:schemeClr val="accent1"/>
                </a:solidFill>
              </a:rPr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A6E5DEE-1958-4414-BA05-AF2596AEAD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800" dirty="0"/>
              <a:t>Situação de calamidade pública e emergência é problema de quem?</a:t>
            </a:r>
          </a:p>
          <a:p>
            <a:r>
              <a:rPr lang="pt-BR" sz="2800" dirty="0"/>
              <a:t>Situação de calamidade pública e emergência atinge quem?</a:t>
            </a:r>
          </a:p>
          <a:p>
            <a:r>
              <a:rPr lang="pt-PT" i="1" dirty="0"/>
              <a:t>É necessário que o poder público tenha um planejamento cuidadoso e coordenado, elaborado para reduzir a exposição e a vulnerabilidade das pessoas aos danos.</a:t>
            </a:r>
          </a:p>
          <a:p>
            <a:endParaRPr lang="pt-BR" sz="2800" dirty="0"/>
          </a:p>
          <a:p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BBFCADC-6F33-4DAC-B512-0E760A1251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2134" y="3436520"/>
            <a:ext cx="2642586" cy="2540948"/>
          </a:xfrm>
          <a:prstGeom prst="rect">
            <a:avLst/>
          </a:prstGeom>
        </p:spPr>
      </p:pic>
      <p:pic>
        <p:nvPicPr>
          <p:cNvPr id="6" name="image16.png">
            <a:extLst>
              <a:ext uri="{FF2B5EF4-FFF2-40B4-BE49-F238E27FC236}">
                <a16:creationId xmlns:a16="http://schemas.microsoft.com/office/drawing/2014/main" id="{18969080-5449-44C3-88B0-33421F2F61FD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84457" y="4042834"/>
            <a:ext cx="4842023" cy="1826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794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667988-AF2A-48E1-A3B1-3FE09511F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/>
              <a:t>Importante!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D9EED86-91A5-456F-A6EE-DEAED2204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hangingPunct="0"/>
            <a:r>
              <a:rPr lang="pt-BR" dirty="0"/>
              <a:t>Com o reconhecimento de situação de calamidade ou emergência pelo Ministério da Integração Nacional, a partir das normas estabelecidas pela Lei n° 12.608, de 10 de abril de 2012, e suas alterações, é possível uma série de medidas para assistir as famílias atingidas como antecipação do FGTS, do recebimento do Bolsa Família e do Benefício de Prestação Continuada, até mesmo, antecipação de parcelas dos referidos benefícios, em até trinta e seis vezes, se for do interesse do beneficiário. (BRASIL, 2020).</a:t>
            </a:r>
          </a:p>
          <a:p>
            <a:pPr algn="ctr" hangingPunct="0"/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7D8067A-6359-48F3-9FFA-185574F71C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7720" y="3857414"/>
            <a:ext cx="2143125" cy="214312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6828B062-3F64-442C-850D-859284721F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014" y="3784922"/>
            <a:ext cx="3602222" cy="2288107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9BA5A28D-C704-42E4-B91F-B1DD1D7660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9240" y="3834343"/>
            <a:ext cx="3214688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2097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DA04A8-A2E5-4341-9E89-8D087EC3C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/>
              <a:t>Importante!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EF44984-A6C4-4F21-B751-4F63E1CDB9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54057"/>
          </a:xfrm>
        </p:spPr>
        <p:txBody>
          <a:bodyPr>
            <a:normAutofit/>
          </a:bodyPr>
          <a:lstStyle/>
          <a:p>
            <a:pPr algn="ctr"/>
            <a:r>
              <a:rPr lang="pt-BR" dirty="0"/>
              <a:t> Portaria 898, de 12 de julho de 2023, alterada pela Portaria 918, de 21 de setembro de 2023</a:t>
            </a:r>
          </a:p>
          <a:p>
            <a:pPr algn="ctr"/>
            <a:r>
              <a:rPr lang="pt-BR" dirty="0"/>
              <a:t>Estabelece dispositivos para Ação de Distribuição de Alimentos (ADA), em caráter emergencial, destinada às famílias em situação de insegurança alimentar e nutricional, residentes em municípios com </a:t>
            </a:r>
            <a:r>
              <a:rPr lang="pt-BR" dirty="0">
                <a:solidFill>
                  <a:srgbClr val="FF0000"/>
                </a:solidFill>
              </a:rPr>
              <a:t>declaração de situação de emergência ou estado de calamidade pública reconhecidos pelo Governo Federal;</a:t>
            </a:r>
          </a:p>
          <a:p>
            <a:pPr algn="ctr"/>
            <a:r>
              <a:rPr lang="pt-BR" dirty="0"/>
              <a:t>A ação de distribuição de alimentos será coordenada pela Secretaria Nacional de Segurança Alimentar e Nutricional (SESAN) e tem como objetivo complementar as ações de resposta no âmbito do Sistema Nacional de Proteção e Defesa Civil (SINPEDC).</a:t>
            </a:r>
          </a:p>
          <a:p>
            <a:pPr algn="ctr"/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7FA8C09-B878-4311-B5F0-626562C4D1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3116" y="4542761"/>
            <a:ext cx="2342707" cy="1757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8262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1E9B2B-976B-45E4-84C2-638915EAA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600" b="1" dirty="0">
                <a:latin typeface="+mn-lt"/>
              </a:rPr>
              <a:t>Serviço de Proteção em Situações de Calamidades Públicas e de Emergências </a:t>
            </a:r>
            <a:endParaRPr lang="pt-BR" sz="3600" dirty="0">
              <a:latin typeface="+mn-lt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0CE0807-7ACA-4B50-BDCC-CD1E259FC5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286000"/>
            <a:ext cx="10058400" cy="3146612"/>
          </a:xfrm>
        </p:spPr>
        <p:txBody>
          <a:bodyPr>
            <a:normAutofit lnSpcReduction="10000"/>
          </a:bodyPr>
          <a:lstStyle/>
          <a:p>
            <a:r>
              <a:rPr lang="pt-BR" sz="2800" b="1" dirty="0">
                <a:solidFill>
                  <a:srgbClr val="FF0000"/>
                </a:solidFill>
              </a:rPr>
              <a:t>Impacto Social</a:t>
            </a:r>
          </a:p>
          <a:p>
            <a:pPr algn="just" hangingPunct="0"/>
            <a:r>
              <a:rPr lang="pt-BR" sz="2800" dirty="0"/>
              <a:t>A mitigação dos danos causados pelas situações de calamidades e de emergências é uma tarefa complexa que requer ações coordenadas e planejamento cuidadoso. As ações públicas podem ajudar a reduzir o impacto dos desastres naturais, entre outros, de várias maneiras, visando à proteção social de famílias e indivíduos e o acesso às seguranças socioassistenciais de acolhida, renda, autonomia, convivência familiar e comunitária e apoio e auxílio.</a:t>
            </a:r>
          </a:p>
          <a:p>
            <a:endParaRPr lang="pt-BR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14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DD308A-76D5-42DC-9162-CF4DBD65E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>
                <a:latin typeface="+mn-lt"/>
              </a:rPr>
              <a:t>Próximos passos: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8E0FA83-A034-4B0A-BD4B-15F38BE0B0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331782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t-BR" sz="1800" dirty="0"/>
              <a:t> Atualizar a Lei Municipal do SUAS;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1800" dirty="0"/>
              <a:t>Atualizar a Lei Municipal de Benefícios Eventuais;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1800" dirty="0"/>
              <a:t>Alterar o </a:t>
            </a:r>
            <a:r>
              <a:rPr lang="pt-BR" sz="1800" dirty="0" err="1"/>
              <a:t>PCCr</a:t>
            </a:r>
            <a:r>
              <a:rPr lang="pt-BR" sz="1800" dirty="0"/>
              <a:t> no que compete ao Plantão de Serviço e Plantão de Sobreaviso;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1800" dirty="0"/>
              <a:t>Estabelecer uma rede de voluntários na atuação da assistência social em situações de calamidades públicas e de emergências;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1800" dirty="0"/>
              <a:t>Estabelecer os procedimentos para recebimento e entrega de doações;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1800" dirty="0"/>
              <a:t>Estruturar a operacionalização do alojamento temporário;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1800" dirty="0"/>
              <a:t>Trabalho social com famílias (Incluir no Plano de Ação Anual dos Serviços de PSB);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1800" dirty="0"/>
              <a:t>Atenção Psicossocial à famílias e indivíduos e famílias atingidas por situações de calamidades públicas e de emergências;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1800" dirty="0"/>
              <a:t>Atenção Psicossocial à Equipe Operacional.</a:t>
            </a:r>
          </a:p>
        </p:txBody>
      </p:sp>
    </p:spTree>
    <p:extLst>
      <p:ext uri="{BB962C8B-B14F-4D97-AF65-F5344CB8AC3E}">
        <p14:creationId xmlns:p14="http://schemas.microsoft.com/office/powerpoint/2010/main" val="3727394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249F17-946E-4BAA-A5FA-062977BE9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138160"/>
          </a:xfrm>
        </p:spPr>
        <p:txBody>
          <a:bodyPr>
            <a:normAutofit/>
          </a:bodyPr>
          <a:lstStyle/>
          <a:p>
            <a:pPr algn="ctr"/>
            <a:r>
              <a:rPr lang="pt-BR" sz="4000" b="1" dirty="0">
                <a:latin typeface="+mn-lt"/>
              </a:rPr>
              <a:t>Sugestões de vídeos informativos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651DD52-6BAF-4100-AA96-117896179F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>
                <a:hlinkClick r:id="rId2"/>
              </a:rPr>
              <a:t>https://www.youtube.com/watch?v=-QknQ9fVAn0</a:t>
            </a:r>
            <a:r>
              <a:rPr lang="pt-BR" dirty="0"/>
              <a:t> Vigilância Socioassistencial em situação de emergência e calamidade</a:t>
            </a:r>
          </a:p>
          <a:p>
            <a:r>
              <a:rPr lang="pt-BR" dirty="0">
                <a:hlinkClick r:id="rId3"/>
              </a:rPr>
              <a:t>https://www.youtube.com/watch?v=N9X_DqryCVs</a:t>
            </a:r>
            <a:r>
              <a:rPr lang="pt-BR" dirty="0"/>
              <a:t> Atuação do SUAS em Emergências e Calamidades Públicas</a:t>
            </a:r>
          </a:p>
          <a:p>
            <a:r>
              <a:rPr lang="pt-BR" dirty="0">
                <a:hlinkClick r:id="rId4"/>
              </a:rPr>
              <a:t>https://www.youtube.com/watch?v=jxTUqbJEQ5M</a:t>
            </a:r>
            <a:r>
              <a:rPr lang="pt-BR" dirty="0"/>
              <a:t> Cadastro Único em Situações de Emergência e Calamidade Pública</a:t>
            </a:r>
          </a:p>
          <a:p>
            <a:r>
              <a:rPr lang="pt-BR" dirty="0">
                <a:hlinkClick r:id="rId5"/>
              </a:rPr>
              <a:t>https://www.youtube.com/watch?v=e3XKbuaFLBs</a:t>
            </a:r>
            <a:r>
              <a:rPr lang="pt-BR" dirty="0"/>
              <a:t>  Serviço de Proteção em Situação de Emergência e Calamidade Pública</a:t>
            </a:r>
          </a:p>
          <a:p>
            <a:r>
              <a:rPr lang="pt-BR" dirty="0">
                <a:hlinkClick r:id="rId6"/>
              </a:rPr>
              <a:t>https://www.youtube.com/watch?v=c1QfCGhpYuc</a:t>
            </a:r>
            <a:r>
              <a:rPr lang="pt-BR" dirty="0"/>
              <a:t> Apoio técnico ampliado: emergências no SUAS, o que fazer?</a:t>
            </a:r>
          </a:p>
          <a:p>
            <a:r>
              <a:rPr lang="pt-BR" dirty="0">
                <a:hlinkClick r:id="rId7"/>
              </a:rPr>
              <a:t>https://www.youtube.com/watch?v=Svc95KrSOCc</a:t>
            </a:r>
            <a:r>
              <a:rPr lang="pt-BR" dirty="0"/>
              <a:t> Apoio técnico ampliado: emergências no SUAS, o que fazer?</a:t>
            </a:r>
          </a:p>
          <a:p>
            <a:r>
              <a:rPr lang="pt-BR" dirty="0">
                <a:hlinkClick r:id="rId8"/>
              </a:rPr>
              <a:t>https://www.youtube.com/watch?v=7B6rWEiJQPk</a:t>
            </a:r>
            <a:r>
              <a:rPr lang="pt-BR" dirty="0"/>
              <a:t> Apoio técnico ampliado: emergências no SUAS, o que fazer?</a:t>
            </a:r>
          </a:p>
        </p:txBody>
      </p:sp>
    </p:spTree>
    <p:extLst>
      <p:ext uri="{BB962C8B-B14F-4D97-AF65-F5344CB8AC3E}">
        <p14:creationId xmlns:p14="http://schemas.microsoft.com/office/powerpoint/2010/main" val="6126703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9487B7-6F55-49BF-907F-75D5AA9F5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800" b="1" dirty="0">
                <a:latin typeface="+mn-lt"/>
              </a:rPr>
              <a:t>Ministério do Desenvolvimento e Assistência Social, Família  e Combate à Fome </a:t>
            </a:r>
            <a:endParaRPr lang="pt-BR" sz="2800" b="1" i="1" dirty="0">
              <a:latin typeface="+mn-lt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4885967-5137-4802-B616-2B4D93BD63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90306"/>
            <a:ext cx="10058400" cy="3678787"/>
          </a:xfrm>
        </p:spPr>
        <p:txBody>
          <a:bodyPr>
            <a:normAutofit/>
          </a:bodyPr>
          <a:lstStyle/>
          <a:p>
            <a:r>
              <a:rPr lang="pt-BR" sz="2400" b="1" dirty="0"/>
              <a:t>Contato:</a:t>
            </a:r>
          </a:p>
          <a:p>
            <a:r>
              <a:rPr lang="pt-BR" sz="2400" b="1" dirty="0"/>
              <a:t>E-mail: </a:t>
            </a:r>
            <a:r>
              <a:rPr lang="pt-BR" sz="2400" dirty="0">
                <a:hlinkClick r:id="rId2"/>
              </a:rPr>
              <a:t>emergencianosuas@mds.gov.br</a:t>
            </a:r>
            <a:endParaRPr lang="pt-BR" sz="2400" dirty="0"/>
          </a:p>
          <a:p>
            <a:r>
              <a:rPr lang="pt-BR" sz="2400" b="1" dirty="0"/>
              <a:t>Telefone: </a:t>
            </a:r>
            <a:r>
              <a:rPr lang="pt-BR" sz="2400" dirty="0"/>
              <a:t>61 99321-0068</a:t>
            </a:r>
          </a:p>
        </p:txBody>
      </p:sp>
    </p:spTree>
    <p:extLst>
      <p:ext uri="{BB962C8B-B14F-4D97-AF65-F5344CB8AC3E}">
        <p14:creationId xmlns:p14="http://schemas.microsoft.com/office/powerpoint/2010/main" val="21840702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218050A-4852-4275-B6BF-7086AA0926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743740"/>
            <a:ext cx="10058400" cy="4567012"/>
          </a:xfrm>
        </p:spPr>
        <p:txBody>
          <a:bodyPr>
            <a:normAutofit/>
          </a:bodyPr>
          <a:lstStyle/>
          <a:p>
            <a:r>
              <a:rPr lang="pt-BR" sz="3200" dirty="0"/>
              <a:t>Obrigada!</a:t>
            </a:r>
          </a:p>
          <a:p>
            <a:r>
              <a:rPr lang="pt-BR" sz="3200" dirty="0" err="1"/>
              <a:t>Angela</a:t>
            </a:r>
            <a:r>
              <a:rPr lang="pt-BR" sz="3200" dirty="0"/>
              <a:t> Maria Teixeira</a:t>
            </a:r>
          </a:p>
          <a:p>
            <a:r>
              <a:rPr lang="pt-BR" sz="3200" dirty="0"/>
              <a:t>Diretoria de Gestão do SUAS/DGSUAS</a:t>
            </a:r>
          </a:p>
          <a:p>
            <a:r>
              <a:rPr lang="pt-BR" sz="3200" dirty="0"/>
              <a:t>E-mail: </a:t>
            </a:r>
            <a:r>
              <a:rPr lang="pt-BR" sz="3200" dirty="0">
                <a:hlinkClick r:id="rId2"/>
              </a:rPr>
              <a:t>dgsuas.semas@dourados.ms.gov.br</a:t>
            </a:r>
            <a:endParaRPr lang="pt-BR" sz="3200" dirty="0"/>
          </a:p>
          <a:p>
            <a:r>
              <a:rPr lang="pt-BR" sz="3200" dirty="0"/>
              <a:t>Telefone: 3411-7757</a:t>
            </a:r>
          </a:p>
          <a:p>
            <a:pPr marL="0" indent="0">
              <a:buNone/>
            </a:pPr>
            <a:endParaRPr lang="pt-BR" sz="3600" dirty="0"/>
          </a:p>
          <a:p>
            <a:endParaRPr lang="pt-BR" sz="36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15CE3A8-9DFA-40F1-8C55-D2236934D1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" y="4822276"/>
            <a:ext cx="11094720" cy="148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335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D29062-06C4-4A9C-A4C1-F44C23A8F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65339"/>
            <a:ext cx="10058400" cy="1148792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>
                <a:solidFill>
                  <a:schemeClr val="accent1"/>
                </a:solidFill>
                <a:latin typeface="+mn-lt"/>
              </a:rPr>
              <a:t>Qual a diferença entre situação de emergência e calamidade pública?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86535F0-AFD9-4EB6-A113-4834FD9C37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529" y="1828800"/>
            <a:ext cx="11062447" cy="4392706"/>
          </a:xfrm>
        </p:spPr>
        <p:txBody>
          <a:bodyPr>
            <a:normAutofit/>
          </a:bodyPr>
          <a:lstStyle/>
          <a:p>
            <a:pPr marL="0" indent="0" algn="ctr" hangingPunct="0">
              <a:buNone/>
            </a:pPr>
            <a:r>
              <a:rPr lang="pt-BR" b="1" dirty="0" smtClean="0"/>
              <a:t>1 Instrução </a:t>
            </a:r>
            <a:r>
              <a:rPr lang="pt-BR" b="1" dirty="0"/>
              <a:t>Normativa n° 02/2016</a:t>
            </a:r>
          </a:p>
          <a:p>
            <a:pPr algn="just" hangingPunct="0"/>
            <a:r>
              <a:rPr lang="pt-BR" b="1" dirty="0" smtClean="0"/>
              <a:t>1.1 Emergência</a:t>
            </a:r>
            <a:endParaRPr lang="pt-BR" b="1" dirty="0"/>
          </a:p>
          <a:p>
            <a:pPr algn="just" hangingPunct="0"/>
            <a:r>
              <a:rPr lang="pt-BR" b="1" dirty="0" smtClean="0"/>
              <a:t>a) Desastre </a:t>
            </a:r>
            <a:r>
              <a:rPr lang="pt-BR" b="1" dirty="0"/>
              <a:t>de nível I</a:t>
            </a:r>
            <a:r>
              <a:rPr lang="pt-BR" dirty="0"/>
              <a:t>: consequências de pequena intensidade</a:t>
            </a:r>
          </a:p>
          <a:p>
            <a:pPr algn="just" hangingPunct="0"/>
            <a:endParaRPr lang="pt-BR" sz="2400" dirty="0"/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pt-BR" sz="1100" dirty="0"/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pt-BR" sz="1100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pt-BR" sz="1100" dirty="0"/>
              <a:t>Fonte: </a:t>
            </a:r>
            <a:r>
              <a:rPr lang="pt-BR" sz="1100" dirty="0" err="1"/>
              <a:t>Hédio</a:t>
            </a:r>
            <a:r>
              <a:rPr lang="pt-BR" sz="1100" dirty="0"/>
              <a:t> </a:t>
            </a:r>
            <a:r>
              <a:rPr lang="pt-BR" sz="1100" dirty="0" err="1"/>
              <a:t>Fazan</a:t>
            </a:r>
            <a:r>
              <a:rPr lang="pt-BR" sz="1100" dirty="0"/>
              <a:t>/Dourados News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1945C16C-B266-4209-B85A-77496827AD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6261" y="4152744"/>
            <a:ext cx="3199478" cy="2174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077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8F8D64-6C69-4D55-A114-73C1DEAA0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148792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>
                <a:solidFill>
                  <a:schemeClr val="accent1"/>
                </a:solidFill>
                <a:latin typeface="+mn-lt"/>
              </a:rPr>
              <a:t>Qual a diferença entre situação de emergência e calamidade pública?</a:t>
            </a:r>
            <a:endParaRPr lang="pt-BR" sz="3200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C87C4DD-21B8-4734-AB0F-759C00456E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935126"/>
            <a:ext cx="9939315" cy="4365427"/>
          </a:xfrm>
        </p:spPr>
        <p:txBody>
          <a:bodyPr>
            <a:normAutofit/>
          </a:bodyPr>
          <a:lstStyle/>
          <a:p>
            <a:pPr algn="ctr"/>
            <a:r>
              <a:rPr lang="pt-BR" b="1" dirty="0" smtClean="0"/>
              <a:t>1 Instrução </a:t>
            </a:r>
            <a:r>
              <a:rPr lang="pt-BR" b="1" dirty="0"/>
              <a:t>Normativa n° 02/2016</a:t>
            </a:r>
          </a:p>
          <a:p>
            <a:pPr algn="just" hangingPunct="0"/>
            <a:r>
              <a:rPr lang="pt-BR" b="1" dirty="0"/>
              <a:t>1.1 Emergência</a:t>
            </a:r>
          </a:p>
          <a:p>
            <a:pPr algn="just" hangingPunct="0"/>
            <a:r>
              <a:rPr lang="pt-BR" b="1" dirty="0" smtClean="0"/>
              <a:t>b) </a:t>
            </a:r>
            <a:r>
              <a:rPr lang="pt-BR" b="1" dirty="0"/>
              <a:t>Desastre </a:t>
            </a:r>
            <a:r>
              <a:rPr lang="pt-BR" b="1" dirty="0"/>
              <a:t>de nível II: </a:t>
            </a:r>
            <a:r>
              <a:rPr lang="pt-BR" dirty="0"/>
              <a:t>consequências de média intensidade</a:t>
            </a:r>
          </a:p>
          <a:p>
            <a:pPr algn="just"/>
            <a:endParaRPr lang="pt-BR" sz="1100" dirty="0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1100" dirty="0"/>
              <a:t>                                                                                                         </a:t>
            </a:r>
          </a:p>
          <a:p>
            <a:pPr marL="0" indent="0" algn="ctr">
              <a:buNone/>
            </a:pPr>
            <a:r>
              <a:rPr lang="pt-BR" sz="1100" dirty="0"/>
              <a:t>            Fonte: Situação de Emergência </a:t>
            </a:r>
            <a:r>
              <a:rPr lang="pt-BR" sz="1100" dirty="0" err="1"/>
              <a:t>Greenville</a:t>
            </a:r>
            <a:r>
              <a:rPr lang="pt-BR" sz="1100" dirty="0"/>
              <a:t>/Dourados/2023                           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BE047C24-4E82-49D1-8594-1D6E29441B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974" y="3540643"/>
            <a:ext cx="3376950" cy="2530074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A7894E37-8C5D-4C29-B5BF-C2703E98E6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1498" y="3538004"/>
            <a:ext cx="3376951" cy="2532713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9C607433-1471-4601-AD67-8B410AB95C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3024" y="3538003"/>
            <a:ext cx="3376952" cy="2532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87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38E8D4-4494-4A63-A597-2F8DD1FA4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129821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>
                <a:solidFill>
                  <a:schemeClr val="accent1"/>
                </a:solidFill>
              </a:rPr>
              <a:t>Qual a diferença entre situação de emergência e calamidade pública?</a:t>
            </a:r>
            <a:endParaRPr lang="pt-BR" sz="32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5BB966E-E726-4543-A24F-A0052198CB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28801"/>
            <a:ext cx="10058399" cy="4476306"/>
          </a:xfrm>
        </p:spPr>
        <p:txBody>
          <a:bodyPr>
            <a:normAutofit lnSpcReduction="10000"/>
          </a:bodyPr>
          <a:lstStyle/>
          <a:p>
            <a:pPr algn="ctr" hangingPunct="0"/>
            <a:r>
              <a:rPr lang="pt-BR" sz="2400" b="1" dirty="0"/>
              <a:t>Instrução Normativa n° 02/2016</a:t>
            </a:r>
          </a:p>
          <a:p>
            <a:pPr marL="0" indent="0" algn="ctr" hangingPunct="0">
              <a:buNone/>
            </a:pPr>
            <a:endParaRPr lang="pt-BR" sz="2400" b="1" dirty="0"/>
          </a:p>
          <a:p>
            <a:pPr algn="just" hangingPunct="0"/>
            <a:r>
              <a:rPr lang="pt-BR" sz="2400" b="1" dirty="0" smtClean="0"/>
              <a:t>1.2 </a:t>
            </a:r>
            <a:r>
              <a:rPr lang="pt-BR" sz="2400" b="1" dirty="0"/>
              <a:t>Situação de Calamidade Pública</a:t>
            </a:r>
            <a:endParaRPr lang="pt-BR" sz="2400" dirty="0"/>
          </a:p>
          <a:p>
            <a:pPr algn="just" hangingPunct="0"/>
            <a:r>
              <a:rPr lang="pt-BR" sz="2400" b="1" dirty="0" smtClean="0"/>
              <a:t>a) </a:t>
            </a:r>
            <a:r>
              <a:rPr lang="pt-BR" sz="2400" b="1" dirty="0"/>
              <a:t>Desastre de Nível III: </a:t>
            </a:r>
            <a:r>
              <a:rPr lang="pt-BR" sz="2400" dirty="0"/>
              <a:t>consequências de grande intensidade</a:t>
            </a:r>
          </a:p>
          <a:p>
            <a:pPr algn="just" hangingPunct="0"/>
            <a:endParaRPr lang="pt-BR" sz="2400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pPr algn="ctr"/>
            <a:r>
              <a:rPr lang="pt-BR" sz="1200" dirty="0"/>
              <a:t>Fonte: https://www.tecnoveste.com.br/como-voce-pode-ajudar-aliviar-a-dor-da-tragedia-de-brumadinho-mg/ </a:t>
            </a:r>
          </a:p>
          <a:p>
            <a:endParaRPr lang="pt-BR" dirty="0"/>
          </a:p>
        </p:txBody>
      </p:sp>
      <p:pic>
        <p:nvPicPr>
          <p:cNvPr id="5122" name="Picture 2" descr="Defesa Civil Nacional reconhece calamidade pública em Brumadinho">
            <a:extLst>
              <a:ext uri="{FF2B5EF4-FFF2-40B4-BE49-F238E27FC236}">
                <a16:creationId xmlns:a16="http://schemas.microsoft.com/office/drawing/2014/main" id="{FC86DBB5-C041-44A3-B148-2CD964F86A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631" y="3693169"/>
            <a:ext cx="4240617" cy="2120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0623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05CFC2-6D75-45D9-BD11-C59EDD09A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000" b="1" dirty="0">
                <a:latin typeface="+mn-lt"/>
              </a:rPr>
              <a:t>Importante!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7937D46-31E1-401A-BF72-6453D9E4C1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pt-BR" sz="2400" dirty="0"/>
              <a:t>As ocorrências tipificadas em nível I, II ou III são avaliadas pela Defesa Civil do Município e deverá contar com um parecer técnico, sendo registrados no Sistema Integrado de Informações sobre Desastres (S2Id), da Secretaria Nacional de Proteção Defesa Civil.</a:t>
            </a:r>
          </a:p>
          <a:p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64A8C1A-A0BD-4F33-8A72-78D82B44C1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3638" y="3429000"/>
            <a:ext cx="2825684" cy="266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317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07CEB0-D476-4412-8DDE-4158A8776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350811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600" b="1" dirty="0">
                <a:latin typeface="+mn-lt"/>
              </a:rPr>
              <a:t>Quais as responsabilidades da Assistência Social em contextos de calamidades públicas e de emergências?</a:t>
            </a:r>
            <a:br>
              <a:rPr lang="pt-BR" sz="3600" b="1" dirty="0">
                <a:latin typeface="+mn-lt"/>
              </a:rPr>
            </a:br>
            <a:endParaRPr lang="pt-BR" sz="3600" b="1" dirty="0">
              <a:latin typeface="+mn-lt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9A2E89C-829D-4E73-B672-AE62F51B86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67451"/>
          </a:xfrm>
        </p:spPr>
        <p:txBody>
          <a:bodyPr/>
          <a:lstStyle/>
          <a:p>
            <a:pPr algn="ctr">
              <a:buFont typeface="Arial" panose="020B0604020202020204" pitchFamily="34" charset="0"/>
              <a:buChar char="•"/>
            </a:pPr>
            <a:r>
              <a:rPr lang="pt-BR" dirty="0"/>
              <a:t>Lei Orgânica de Assistência Social – LOAS (1993) e Norma Operacional Básica – NOB/SUAS (2012): ações assistenciais em caráter de emergência;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pt-BR" dirty="0"/>
              <a:t>Política Nacional de Assistência Social – PNAS (2004): atendimento a pessoas e famílias vítimas de situações de calamidades e emergências;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pt-BR" dirty="0"/>
              <a:t> Tipificação Nacional dos Serviços Socioassistenciais (2009): Serviço de Proteção em Situações de Calamidades Públicas e de Emergências.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pt-BR"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B28AB84F-DC1D-47CC-9674-22575A0222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0448" y="4005443"/>
            <a:ext cx="4354228" cy="2307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035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C472B6-7CFD-413E-90A2-5B75169A2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62033"/>
            <a:ext cx="10058400" cy="1098187"/>
          </a:xfrm>
        </p:spPr>
        <p:txBody>
          <a:bodyPr>
            <a:normAutofit fontScale="90000"/>
          </a:bodyPr>
          <a:lstStyle/>
          <a:p>
            <a:pPr algn="ctr"/>
            <a:r>
              <a:rPr lang="pt-PT" sz="3600" b="1" dirty="0">
                <a:latin typeface="+mn-lt"/>
              </a:rPr>
              <a:t/>
            </a:r>
            <a:br>
              <a:rPr lang="pt-PT" sz="3600" b="1" dirty="0">
                <a:latin typeface="+mn-lt"/>
              </a:rPr>
            </a:br>
            <a:r>
              <a:rPr lang="pt-PT" sz="3100" b="1" dirty="0">
                <a:latin typeface="+mn-lt"/>
              </a:rPr>
              <a:t>Atuação da Assistência Social em contexto de Calamidades Públicas Emergências </a:t>
            </a:r>
            <a:r>
              <a:rPr lang="pt-PT" sz="9600" b="1" dirty="0"/>
              <a:t/>
            </a:r>
            <a:br>
              <a:rPr lang="pt-PT" sz="9600" b="1" dirty="0"/>
            </a:br>
            <a:endParaRPr lang="pt-BR" sz="2800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315FB8A-33E4-4226-8FBC-0007B2A41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7537" y="1760220"/>
            <a:ext cx="10058400" cy="4320540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pt-PT" sz="11200" b="1" dirty="0"/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1200" b="1" dirty="0"/>
              <a:t> </a:t>
            </a:r>
            <a:r>
              <a:rPr lang="pt-PT" sz="9600" b="1" dirty="0">
                <a:solidFill>
                  <a:srgbClr val="FF0000"/>
                </a:solidFill>
              </a:rPr>
              <a:t>Período de Pré-Emergência</a:t>
            </a:r>
            <a:endParaRPr lang="pt-PT" sz="9600" b="1" dirty="0">
              <a:solidFill>
                <a:schemeClr val="accent1"/>
              </a:solidFill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pt-BR" sz="6400" b="1" dirty="0"/>
          </a:p>
          <a:p>
            <a:pPr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7200" b="1" dirty="0"/>
              <a:t>Prevenção:</a:t>
            </a:r>
            <a:r>
              <a:rPr lang="pt-BR" sz="7200" dirty="0"/>
              <a:t> Apoios técnicos rotineiros; elaboração de publicações sobre o tema; estudos e participação em grupos de discussão sobre a gestão de riscos.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pt-BR" sz="7200" dirty="0"/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pt-BR" sz="7200" dirty="0"/>
          </a:p>
          <a:p>
            <a:pPr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7200" b="1" dirty="0"/>
              <a:t>Preparação:</a:t>
            </a:r>
            <a:r>
              <a:rPr lang="pt-BR" sz="7200" dirty="0"/>
              <a:t> Participação na elaboração de planos de contingência; preparação de fluxos de trabalho para serem executados durante emergência; discussão de espaços que possam ser usados em caso de desastre; treinamento de equipes para trabalho de campo; participação de simulados; mapeamento de famílias em áreas de risco. (BRASIL, 2021, p. 31)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pt-BR" sz="7200" dirty="0"/>
          </a:p>
          <a:p>
            <a:pPr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7200" b="1" dirty="0"/>
              <a:t>Mitigação:</a:t>
            </a:r>
            <a:r>
              <a:rPr lang="pt-BR" sz="7200" dirty="0"/>
              <a:t> Informação às autoridades competentes quando identificadas pela Assistência Social famílias que estão em situação e/ou áreas de risco; realização do trabalho social com famílias que são retiradas preventivamente de suas casas.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7200" b="1" dirty="0">
                <a:solidFill>
                  <a:schemeClr val="accent1"/>
                </a:solidFill>
              </a:rPr>
              <a:t>                                                                 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7200" b="1" dirty="0"/>
              <a:t>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pt-PT" sz="7200" b="1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400" dirty="0"/>
              <a:t>Fonte: BRASIL, Diretrizes para a atuação da política de Assistência Social em contexto de Emergência Socioassistencial (2021)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400" dirty="0"/>
              <a:t>             BRASIL, Emergências no Sistema Único de Assistência Social – SUAS, o que fazer? (2023)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pt-BR" sz="4400" dirty="0"/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7200" b="1" dirty="0"/>
              <a:t>                     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pt-PT" sz="1800" b="1" dirty="0"/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 b="1" dirty="0"/>
              <a:t>    </a:t>
            </a:r>
            <a:r>
              <a:rPr lang="pt-PT" sz="4800" b="1" dirty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pt-BR" sz="4800" dirty="0"/>
              <a:t>                     </a:t>
            </a:r>
            <a:r>
              <a:rPr lang="pt-PT" sz="4800" b="1" dirty="0"/>
              <a:t>                                                             </a:t>
            </a:r>
            <a:endParaRPr lang="pt-BR" sz="4800" b="1" dirty="0"/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pt-BR" sz="4000" b="1" dirty="0"/>
          </a:p>
          <a:p>
            <a:pPr algn="ctr"/>
            <a:endParaRPr lang="pt-BR" sz="4000" b="1" dirty="0"/>
          </a:p>
          <a:p>
            <a:pPr algn="ctr"/>
            <a:r>
              <a:rPr lang="pt-PT" sz="4000" dirty="0"/>
              <a:t>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marL="0" indent="0" algn="ctr">
              <a:buNone/>
            </a:pPr>
            <a:r>
              <a:rPr lang="pt-PT" sz="4000" dirty="0"/>
              <a:t>      </a:t>
            </a:r>
          </a:p>
          <a:p>
            <a:endParaRPr lang="pt-BR" sz="48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12625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1520C6-F8A3-483F-ADFD-A8410017B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6135" y="308344"/>
            <a:ext cx="10058400" cy="1146666"/>
          </a:xfrm>
        </p:spPr>
        <p:txBody>
          <a:bodyPr/>
          <a:lstStyle/>
          <a:p>
            <a:r>
              <a:rPr lang="pt-BR" dirty="0"/>
              <a:t>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DCF79AF-675D-4769-8559-0D1FF392D9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914401"/>
            <a:ext cx="10058400" cy="4954694"/>
          </a:xfrm>
        </p:spPr>
        <p:txBody>
          <a:bodyPr>
            <a:normAutofit/>
          </a:bodyPr>
          <a:lstStyle/>
          <a:p>
            <a:pPr algn="ctr" hangingPunct="0"/>
            <a:r>
              <a:rPr lang="pt-PT" sz="3200" b="1" dirty="0"/>
              <a:t>Atuação da Assistência Social em contexto de Calamidades Públicas Emergências </a:t>
            </a:r>
            <a:r>
              <a:rPr lang="pt-PT" sz="9900" b="1" dirty="0"/>
              <a:t/>
            </a:r>
            <a:br>
              <a:rPr lang="pt-PT" sz="9900" b="1" dirty="0"/>
            </a:br>
            <a:endParaRPr lang="pt-BR" sz="2400" b="1" dirty="0">
              <a:solidFill>
                <a:srgbClr val="FF0000"/>
              </a:solidFill>
            </a:endParaRPr>
          </a:p>
          <a:p>
            <a:pPr algn="ctr" hangingPunct="0"/>
            <a:r>
              <a:rPr lang="pt-BR" sz="2800" b="1" dirty="0">
                <a:solidFill>
                  <a:srgbClr val="FF0000"/>
                </a:solidFill>
              </a:rPr>
              <a:t>Período de Emergência e Pós-Emergência</a:t>
            </a:r>
          </a:p>
          <a:p>
            <a:pPr algn="just" hangingPunct="0"/>
            <a:r>
              <a:rPr lang="pt-BR" b="1" dirty="0"/>
              <a:t>Resposta:</a:t>
            </a:r>
            <a:r>
              <a:rPr lang="pt-BR" dirty="0"/>
              <a:t> Preparação de alojamentos provisórios; aplicação do Formulário Nacional de Emergências; concessão e entrega de benefícios eventuais; intensificação das ações e do trabalho social com famílias; acionamento da rede socioassistencial e demais políticas públicas e organizações da sociedade civil parceiras.</a:t>
            </a:r>
          </a:p>
          <a:p>
            <a:pPr algn="just" hangingPunct="0"/>
            <a:r>
              <a:rPr lang="pt-BR" b="1" dirty="0" smtClean="0"/>
              <a:t>Recuperação</a:t>
            </a:r>
            <a:r>
              <a:rPr lang="pt-BR" b="1" dirty="0"/>
              <a:t>:</a:t>
            </a:r>
            <a:r>
              <a:rPr lang="pt-BR" dirty="0"/>
              <a:t> Restabelecimento das atividades rotineiras dos equipamentos; apoio a indivíduos e famílias no retorno de suas rotinas diárias e na construção de novos projetos de vida.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pt-PT" sz="4000" b="1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dirty="0"/>
              <a:t>Fonte: BRASIL, Diretrizes para a atuação da política de Assistência Social em contexto de Emergência Socioassistencial (2021)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dirty="0"/>
              <a:t>            BRASIL, Emergências no Sistema Único de Assistência Social – SUAS, o que fazer? (2023)</a:t>
            </a:r>
          </a:p>
          <a:p>
            <a:pPr algn="just" hangingPunct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13675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Retrospectiva">
  <a:themeElements>
    <a:clrScheme name="Retrospec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1725</TotalTime>
  <Words>1900</Words>
  <Application>Microsoft Office PowerPoint</Application>
  <PresentationFormat>Widescreen</PresentationFormat>
  <Paragraphs>171</Paragraphs>
  <Slides>26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Retrospectiva</vt:lpstr>
      <vt:lpstr>Plano de Ação</vt:lpstr>
      <vt:lpstr>     Para refletir... </vt:lpstr>
      <vt:lpstr>Qual a diferença entre situação de emergência e calamidade pública?</vt:lpstr>
      <vt:lpstr>Qual a diferença entre situação de emergência e calamidade pública?</vt:lpstr>
      <vt:lpstr>Qual a diferença entre situação de emergência e calamidade pública?</vt:lpstr>
      <vt:lpstr>Importante!</vt:lpstr>
      <vt:lpstr>Quais as responsabilidades da Assistência Social em contextos de calamidades públicas e de emergências? </vt:lpstr>
      <vt:lpstr> Atuação da Assistência Social em contexto de Calamidades Públicas Emergências  </vt:lpstr>
      <vt:lpstr> </vt:lpstr>
      <vt:lpstr>Serviço de Proteção em Situações de Calamidades Públicas e de Emergências </vt:lpstr>
      <vt:lpstr>Serviço de Proteção em Situações de Calamidades Públicas e de Emergências </vt:lpstr>
      <vt:lpstr>Eixos de atuação da Assistência Social em contexto de calamidades públicas e emergências </vt:lpstr>
      <vt:lpstr>Operacionalização do Serviço de Proteção em Situações de Calamidade e de Emergências no SUAS</vt:lpstr>
      <vt:lpstr>Importante!</vt:lpstr>
      <vt:lpstr>Serviço de Proteção em Situações de Calamidades Públicas e Emergências </vt:lpstr>
      <vt:lpstr>Serviço de Proteção em Situações de Calamidades Públicas e de Emergências </vt:lpstr>
      <vt:lpstr>Importante esclarecimento!</vt:lpstr>
      <vt:lpstr>Serviço de Proteção em Situações de Calamidades Públicas e Emergências </vt:lpstr>
      <vt:lpstr>Serviço de Proteção em Situações de Calamidades Públicas e de Emergências </vt:lpstr>
      <vt:lpstr>Importante!</vt:lpstr>
      <vt:lpstr>Importante!</vt:lpstr>
      <vt:lpstr>Serviço de Proteção em Situações de Calamidades Públicas e de Emergências </vt:lpstr>
      <vt:lpstr>Próximos passos:</vt:lpstr>
      <vt:lpstr>Sugestões de vídeos informativos</vt:lpstr>
      <vt:lpstr>Ministério do Desenvolvimento e Assistência Social, Família  e Combate à Fome 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Plano de Ação</dc:title>
  <dc:creator>User</dc:creator>
  <cp:lastModifiedBy>Anita</cp:lastModifiedBy>
  <cp:revision>42</cp:revision>
  <cp:lastPrinted>2024-02-16T19:45:32Z</cp:lastPrinted>
  <dcterms:created xsi:type="dcterms:W3CDTF">2023-10-24T16:05:11Z</dcterms:created>
  <dcterms:modified xsi:type="dcterms:W3CDTF">2024-04-17T14:31:00Z</dcterms:modified>
</cp:coreProperties>
</file>